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72" r:id="rId1"/>
  </p:sldMasterIdLst>
  <p:notesMasterIdLst>
    <p:notesMasterId r:id="rId49"/>
  </p:notesMasterIdLst>
  <p:sldIdLst>
    <p:sldId id="256" r:id="rId2"/>
    <p:sldId id="286" r:id="rId3"/>
    <p:sldId id="306" r:id="rId4"/>
    <p:sldId id="319" r:id="rId5"/>
    <p:sldId id="257" r:id="rId6"/>
    <p:sldId id="267" r:id="rId7"/>
    <p:sldId id="324" r:id="rId8"/>
    <p:sldId id="325" r:id="rId9"/>
    <p:sldId id="326" r:id="rId10"/>
    <p:sldId id="327" r:id="rId11"/>
    <p:sldId id="269" r:id="rId12"/>
    <p:sldId id="278" r:id="rId13"/>
    <p:sldId id="328" r:id="rId14"/>
    <p:sldId id="259" r:id="rId15"/>
    <p:sldId id="308" r:id="rId16"/>
    <p:sldId id="309" r:id="rId17"/>
    <p:sldId id="310" r:id="rId18"/>
    <p:sldId id="311" r:id="rId19"/>
    <p:sldId id="279" r:id="rId20"/>
    <p:sldId id="260" r:id="rId21"/>
    <p:sldId id="281" r:id="rId22"/>
    <p:sldId id="282" r:id="rId23"/>
    <p:sldId id="283" r:id="rId24"/>
    <p:sldId id="284" r:id="rId25"/>
    <p:sldId id="285" r:id="rId26"/>
    <p:sldId id="261" r:id="rId27"/>
    <p:sldId id="272" r:id="rId28"/>
    <p:sldId id="317" r:id="rId29"/>
    <p:sldId id="307" r:id="rId30"/>
    <p:sldId id="314" r:id="rId31"/>
    <p:sldId id="315" r:id="rId32"/>
    <p:sldId id="316" r:id="rId33"/>
    <p:sldId id="262" r:id="rId34"/>
    <p:sldId id="287" r:id="rId35"/>
    <p:sldId id="288" r:id="rId36"/>
    <p:sldId id="289" r:id="rId37"/>
    <p:sldId id="297" r:id="rId38"/>
    <p:sldId id="303" r:id="rId39"/>
    <p:sldId id="304" r:id="rId40"/>
    <p:sldId id="263" r:id="rId41"/>
    <p:sldId id="313" r:id="rId42"/>
    <p:sldId id="258" r:id="rId43"/>
    <p:sldId id="273" r:id="rId44"/>
    <p:sldId id="266" r:id="rId45"/>
    <p:sldId id="270" r:id="rId46"/>
    <p:sldId id="276" r:id="rId47"/>
    <p:sldId id="275" r:id="rId48"/>
  </p:sldIdLst>
  <p:sldSz cx="9144000" cy="5715000" type="screen16x1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00"/>
    <a:srgbClr val="003300"/>
    <a:srgbClr val="0033CC"/>
    <a:srgbClr val="CC3300"/>
    <a:srgbClr val="660066"/>
    <a:srgbClr val="FF0000"/>
    <a:srgbClr val="CC0099"/>
    <a:srgbClr val="990033"/>
    <a:srgbClr val="913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78"/>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DCA852-66B9-4550-A65B-E3F5226B6343}" type="datetimeFigureOut">
              <a:rPr lang="pt-BR" smtClean="0"/>
              <a:t>18/06/2015</a:t>
            </a:fld>
            <a:endParaRPr lang="pt-BR"/>
          </a:p>
        </p:txBody>
      </p:sp>
      <p:sp>
        <p:nvSpPr>
          <p:cNvPr id="4" name="Espaço Reservado para Imagem de Slide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99D7F-EBA5-4DE1-92EC-ADD10DE06FA5}" type="slidenum">
              <a:rPr lang="pt-BR" smtClean="0"/>
              <a:t>‹nº›</a:t>
            </a:fld>
            <a:endParaRPr lang="pt-BR"/>
          </a:p>
        </p:txBody>
      </p:sp>
    </p:spTree>
    <p:extLst>
      <p:ext uri="{BB962C8B-B14F-4D97-AF65-F5344CB8AC3E}">
        <p14:creationId xmlns:p14="http://schemas.microsoft.com/office/powerpoint/2010/main" val="211931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685800" y="685800"/>
            <a:ext cx="5486400" cy="34290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8A99D7F-EBA5-4DE1-92EC-ADD10DE06FA5}" type="slidenum">
              <a:rPr lang="pt-BR" smtClean="0"/>
              <a:t>32</a:t>
            </a:fld>
            <a:endParaRPr lang="pt-BR"/>
          </a:p>
        </p:txBody>
      </p:sp>
    </p:spTree>
    <p:extLst>
      <p:ext uri="{BB962C8B-B14F-4D97-AF65-F5344CB8AC3E}">
        <p14:creationId xmlns:p14="http://schemas.microsoft.com/office/powerpoint/2010/main" val="98676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5355"/>
            <a:ext cx="7772400" cy="1225021"/>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28865"/>
            <a:ext cx="2057400" cy="4876271"/>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28865"/>
            <a:ext cx="6019800" cy="4876271"/>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672417"/>
            <a:ext cx="7772400" cy="1135063"/>
          </a:xfrm>
        </p:spPr>
        <p:txBody>
          <a:bodyPr anchor="t"/>
          <a:lstStyle>
            <a:lvl1pPr algn="l">
              <a:defRPr sz="3333"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27542"/>
            <a:ext cx="3008313" cy="968375"/>
          </a:xfrm>
        </p:spPr>
        <p:txBody>
          <a:bodyPr anchor="b"/>
          <a:lstStyle>
            <a:lvl1pPr algn="l">
              <a:defRPr sz="1667"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000500"/>
            <a:ext cx="5486400" cy="472282"/>
          </a:xfrm>
        </p:spPr>
        <p:txBody>
          <a:bodyPr anchor="b"/>
          <a:lstStyle>
            <a:lvl1pPr algn="l">
              <a:defRPr sz="1667"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pt-BR"/>
          </a:p>
        </p:txBody>
      </p:sp>
      <p:sp>
        <p:nvSpPr>
          <p:cNvPr id="4" name="Espaço Reservado para Texto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B8DA27D-E8E0-40EC-8574-B0A4D33083FA}" type="datetimeFigureOut">
              <a:rPr lang="pt-BR" smtClean="0"/>
              <a:pPr/>
              <a:t>18/06/2015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A5A154-ED50-46F9-9D97-F2DE02BBE89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4B8DA27D-E8E0-40EC-8574-B0A4D33083FA}" type="datetimeFigureOut">
              <a:rPr lang="pt-BR" smtClean="0"/>
              <a:pPr/>
              <a:t>18/06/2015</a:t>
            </a:fld>
            <a:endParaRPr lang="pt-BR"/>
          </a:p>
        </p:txBody>
      </p:sp>
      <p:sp>
        <p:nvSpPr>
          <p:cNvPr id="5" name="Espaço Reservado para Rodapé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ABA5A154-ED50-46F9-9D97-F2DE02BBE89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9pPr>
    </p:bodyStyle>
    <p:otherStyle>
      <a:defPPr>
        <a:defRPr lang="pt-BR"/>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br/url?sa=i&amp;rct=j&amp;q=&amp;esrc=s&amp;source=images&amp;cd=&amp;cad=rja&amp;uact=8&amp;docid=NdtiYdaDNt625M&amp;tbnid=UJXOvvASzYyitM:&amp;ved=0CAUQjRw&amp;url=http://julianaosoriol.blogspot.com/2008/08/temis-la-justicia-representada-te-has.html&amp;ei=XzTmU59Vz8mxBOv3gcAD&amp;bvm=bv.72676100,d.cWc&amp;psig=AFQjCNFcYVihhhypdYWdwVBLzV_8MWjN-Q&amp;ust=1407681777862380" TargetMode="External"/><Relationship Id="rId2" Type="http://schemas.openxmlformats.org/officeDocument/2006/relationships/hyperlink" Target="http://www.google.com.br/url?sa=i&amp;rct=j&amp;q=&amp;esrc=s&amp;source=images&amp;cd=&amp;cad=rja&amp;uact=8&amp;docid=NdtiYdaDNt625M&amp;tbnid=UJXOvvASzYyitM:&amp;ved=0CAUQjRw&amp;url=http://julianaosoriol.blogspot.com/2008/08/temis-la-justicia-representada-te-has.html&amp;ei=NTTmU5SIOILlsASOt4K4Aw&amp;bvm=bv.72676100,d.cWc&amp;psig=AFQjCNFcYVihhhypdYWdwVBLzV_8MWjN-Q&amp;ust=1407681777862380"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5373" y="1332446"/>
            <a:ext cx="6477000" cy="1225021"/>
          </a:xfrm>
        </p:spPr>
        <p:txBody>
          <a:bodyPr>
            <a:noAutofit/>
          </a:bodyPr>
          <a:lstStyle/>
          <a:p>
            <a:r>
              <a:rPr lang="pt-BR" sz="3000" dirty="0">
                <a:latin typeface="Verdana" panose="020B0604030504040204" pitchFamily="34" charset="0"/>
                <a:ea typeface="Verdana" panose="020B0604030504040204" pitchFamily="34" charset="0"/>
                <a:cs typeface="Verdana" panose="020B0604030504040204" pitchFamily="34" charset="0"/>
              </a:rPr>
              <a:t>COMISSÃO PERMANENTE </a:t>
            </a:r>
            <a:br>
              <a:rPr lang="pt-BR" sz="3000" dirty="0">
                <a:latin typeface="Verdana" panose="020B0604030504040204" pitchFamily="34" charset="0"/>
                <a:ea typeface="Verdana" panose="020B0604030504040204" pitchFamily="34" charset="0"/>
                <a:cs typeface="Verdana" panose="020B0604030504040204" pitchFamily="34" charset="0"/>
              </a:rPr>
            </a:br>
            <a:r>
              <a:rPr lang="pt-BR" sz="3000" dirty="0">
                <a:latin typeface="Verdana" panose="020B0604030504040204" pitchFamily="34" charset="0"/>
                <a:ea typeface="Verdana" panose="020B0604030504040204" pitchFamily="34" charset="0"/>
                <a:cs typeface="Verdana" panose="020B0604030504040204" pitchFamily="34" charset="0"/>
              </a:rPr>
              <a:t>DE ACOMPANHAMENTO DE </a:t>
            </a:r>
            <a:br>
              <a:rPr lang="pt-BR" sz="3000" dirty="0">
                <a:latin typeface="Verdana" panose="020B0604030504040204" pitchFamily="34" charset="0"/>
                <a:ea typeface="Verdana" panose="020B0604030504040204" pitchFamily="34" charset="0"/>
                <a:cs typeface="Verdana" panose="020B0604030504040204" pitchFamily="34" charset="0"/>
              </a:rPr>
            </a:br>
            <a:r>
              <a:rPr lang="pt-BR" sz="3000" dirty="0">
                <a:latin typeface="Verdana" panose="020B0604030504040204" pitchFamily="34" charset="0"/>
                <a:ea typeface="Verdana" panose="020B0604030504040204" pitchFamily="34" charset="0"/>
                <a:cs typeface="Verdana" panose="020B0604030504040204" pitchFamily="34" charset="0"/>
              </a:rPr>
              <a:t>AÇÕES JUDICIAIS RELEVANTES </a:t>
            </a:r>
            <a:br>
              <a:rPr lang="pt-BR" sz="3000" dirty="0">
                <a:latin typeface="Verdana" panose="020B0604030504040204" pitchFamily="34" charset="0"/>
                <a:ea typeface="Verdana" panose="020B0604030504040204" pitchFamily="34" charset="0"/>
                <a:cs typeface="Verdana" panose="020B0604030504040204" pitchFamily="34" charset="0"/>
              </a:rPr>
            </a:br>
            <a:r>
              <a:rPr lang="pt-BR" sz="3000" dirty="0">
                <a:latin typeface="Verdana" panose="020B0604030504040204" pitchFamily="34" charset="0"/>
                <a:ea typeface="Verdana" panose="020B0604030504040204" pitchFamily="34" charset="0"/>
                <a:cs typeface="Verdana" panose="020B0604030504040204" pitchFamily="34" charset="0"/>
              </a:rPr>
              <a:t>AOS RPPS´S - COPAJURE</a:t>
            </a:r>
            <a:endParaRPr lang="pt-BR" sz="30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ângulo 3"/>
          <p:cNvSpPr/>
          <p:nvPr/>
        </p:nvSpPr>
        <p:spPr>
          <a:xfrm>
            <a:off x="4495024" y="2472779"/>
            <a:ext cx="153953" cy="769441"/>
          </a:xfrm>
          <a:prstGeom prst="rect">
            <a:avLst/>
          </a:prstGeom>
          <a:noFill/>
        </p:spPr>
        <p:txBody>
          <a:bodyPr wrap="none" lIns="76200" tIns="38100" rIns="76200" bIns="38100">
            <a:spAutoFit/>
          </a:bodyPr>
          <a:lstStyle/>
          <a:p>
            <a:pPr algn="ctr"/>
            <a:endParaRPr lang="pt-BR" sz="45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236548" name="AutoShape 4" descr="data:image/jpeg;base64,/9j/4AAQSkZJRgABAQAAAQABAAD/2wCEAAkGBxQSEhQUEhQWFhUXGSIXGRgYGSEcIRogHh0XIB4eHh8YHCkhICEmIiAdITIiJykrLi4uFyAzODMsNygtLisBCgoKDA0NDgwMDisZFBksLCwsKyssKyssKysrKysrKysrKysrKywrLCsrKysrKysrKysrKysrLCsrKysrKysrK//AABEIAN0AoAMBIgACEQEDEQH/xAAcAAEAAwEBAQEBAAAAAAAAAAAABQYHBAMIAgH/xABGEAACAQMCAwUEBgYIBAcAAAABAgMABBEFEgYhMQcTQVFhInGBkRQyQlJioRUjJHKxsggzQ4KSosHRU4Pw8TVUc7PC0uH/xAAVAQEBAAAAAAAAAAAAAAAAAAAAAf/EABQRAQAAAAAAAAAAAAAAAAAAAAD/2gAMAwEAAhEDEQA/ANvpSlRClKUClKUClKUClKUClKUClKUCorV9eityA7DLcgMjJJICgerMQPjXPxdq628LMzBQAWY56Af79KoHDukyLbG/vIs3Ly97bxMPaJxiFTnJUDJbAx4k9KK0zQNRNzbxzFDGXGShOSpBIIJHlipCqNwFcPCYbaSZpO+g79A4UMhVsSLlQNy5YEZ58qvNEKUpQKUpQKUpQKUqC4p4lisomeRsYHv5noAPEnwFBO14/Sk3bN67+u3cM/LrVC03Q73Ug0t/NNbQuB3dvE4VsfekbbnJ+6MYqRi7M9PVCqxMHPPv97d6D5iTqD+VBcqVSV4durGNXtbySZlX24bli6zHB+qx9tGPvI9BVi4Z1lb21huUXaJV3bSc7fMZ8cUEpSlKBQ0pQZLxJqRuNV0+1cfqpJDI4+93YJRfcCMkePKrP2qRFbM3UbFZ7Y74iD9phsIx0OQSBWedsGoJDNbSwn9ojmLxADw9ndnHgSAPXnV/j4s0+9tQbxkhIw8sEx2spHgVYAkeIIHPlRVa0K0aOSybvu/ntWW2mbAIPfAsY1I/4YGSeedwrXKzLsr0RZXuNQKskc0xe2i6KqgFRJt+8wJGfLPnWm0QpSlApSlApSlArJuMbkPqemxzELE1w0jFjgAxj2ASeXMmtYY4Ga+c+3C5bvYELhgdzFPIgqATjngjOPcaqtk0zji1k75TKpkhkaNlQM5OCcEBQSQfMeRqtWutTT3dw93dT2ECNtgjMfd94uPrs8qEfDka5LDiS9gs++tdHjtoI49xMsgUkAZJC7Q2PLJ55rpsuPNSmCiXQ5WXkWO7ljGcqsiYPuzUHrruoTTBGg1G0cW7GbKoXZyEbAKIxHLOeR5nFT/ZZDt023beztIDKxbHJnJZgAoAABPTwqGk4tkhUy3OmNaWhOxpiy94m7kGMarkDPjk1L9ldk8Wmw97u7yTdM24YOXYtzHhy8KIt1KUoPzLIFGWOBVW1jjW0XdClxH33MYz0wMnn0yB4VJcURsYvY9enng4PzrC9RtVntdOt+8iDCRoriEuqSCQsWeTDEZ3LyDE45jrmqq6dm+gG+un1W5X2Adloh+6Cf1hz+XvNNY4Xt9Q1pjc7mC4UL0B7tVJU+Y9tc1ck1aWGBVh06fCJhEDRYAA9kcpeh9OdZ3whc3IkfVruQApO0VxbMuzuFcRgvzOQfZQ4I+qM1BtEUYUBVACgYAHIAeQr91BahxbaxQmcSrJGASWiZXHLwypxk9APGvXhriFLxGIjlhdCA0Uy7XXIypI8iOlETFKUoFKUoFKUoKvxxxELWI4G5jgBRyLsxwqD3morhTgm39qS8RLi83iSRyMhGxyjT0UY+eajO0/UBbyQyhe8KXKMsQODIwVgFHxIPLyq7cO6W0dvtnO6WXLzEfefqB6AYUfuiqqj8X9odk19DZSt+oSQNPJ1XcvNEP4Q3Nj6AedaXPKxjLRbWYrlMn2Sccua+Hur5Q7SrOOPVLqO3RVQOFVEHLO1MgAeufjW29m/CWoWtogkvWTOGEBjVwg+7luYPmByFQQWu8TzzR3NrexRsyQyOVMboQxG2PaG9l8scAjrWv2MOyNF+6oHyFZZqOmNfW+qPdFVmtXIjeJdmTGodGbxbw5HkMGtM0O/wDpFvDMP7RFf5gGiO6lK8rm5SNdzsFA8ScUEdxJfCOE8wMg5Pko5sflWK8Mwm5v4tQmQd08roEdf7KNI8Ng9cmQZ91WLjLiePUH+j2rsyv+raVVYxqgyzZYDG442/EVIXmmFY7KLmu60uZMH7GTayBPh9X4VVS3HcElhZyXNhJ3JiG4x4DRuMjPst0PqKrDArCVjljvNQ1N45mVcKgSMKfaAJ2qANpJ6k1Y+I3XU7izs8boCn0u5X8OB3SEjpuYk/8ALqb4X4Ls9PLtaw7GfqxJY48gWJIHpUGW9ps726rLLZ2IkjmjKvGW3AqQ+3oAQcYPTka1LhCJnVryRkZ7lUP6vO1VUNtUE8yRuOTVB7SbUzmMqA2yGe9Kn7Rj2Ig92C3yq29l8221NqW3G2IQE+KModD8iRn8Jqi5UpSohSlKBX4mk2qSfAZr9E1TeOuKoIFCGTMh+rGntOzeACjmaCqWjLc6/bo7BxBE8u0HIWQ46+uMGtIt9XRjPIZFWGBjGxJwNygFySfLkPnWT8J9kt5uS7ku2trhmLFUGWUHngknBPpzFaDoXZ7aWx3EzTsWMhM0hYbicltgxHnPjtzyorGOHuHJU1m3mvInSCWdpUkkGA3NmTJ6Ak7Tg46ivpQVnK8T6gZpLS60rvQzEK8f9UUzyLF8j3/wrpm4BlkkLC8ntoiB+pgdjjz9qQkD3KAPSgq3ahq1zYy3UMKxypfrgKpJljIXazbV54Ix8fjnm0TtXm02JLbUbF0ZEURhBsOwDHtCRic/9Yq6WOkxWzPDpih7pv626lzIU8Mu5+s3kg+OKhuKdJtLCExRgXOo3h7pHnId2ZuRc55Iq58AB0oOuDtP+m/q9LgeWYjn3ilVj/E7dAP4+Fd9vwE9w4l1S4a4PXuE9iEc8816vj1OPSp7hDhiHTrZYIR05u/i7eLH/bwqcoiu69bR7IbONVVZmxtUAYjXBcjHTwHxrn4w1OKCeBp/6vubjPmeUI2jzLZwBXBqHFNvHfymRy7xKIIYIxvkZ29p2VV8CCi56eyfKqtrkV1fXunvehYolaWaO3Tmy9y0Oe8fxJzzAwBt+NFWjsitP2Q3LlmmnbEm7qgjyiRdOQQZGPMmrlqMm2KQjqFOPfjlVZ4Fwk2pwg/UuzIPdMiPn/EX+VWDVuaqn33Ufnk/kKIpdtZibULtW+qtvHZjyDSJM0n/AMD8a4Ozu72S2Tsc/TLMRsfDvbZiAOXjtdvkfKpzhZt8U11jHfXpkB81BWJT7tq1WjH9HtpWGR+j78zgDOe7yO9/ySN8cUVrVK/KMCARzB5g1+qIUpSgq/HupGCBmBxtRnPwHL86rPYdo0f0P6ZIm64mdiZXGWIzgbc9BUX2s6wLgrZQK0k9zhYwDjlnqSeWDz+VaLwtMqQxW7IIZYkVDH4HAAyh+0D1yPPng0VO0pSiK5x01/8ARsaaqGZmwS5A2r5rnkTnHWqJwv2eajLJ3up30wXOe6imYFvRiuAo93P1Fa5I4AJJAA5knoKzrUuMpdQnNlpDDl/X3eMrEv4PBmPgfT4gqa1LUmj/AGLS40Myj2mOe7gHm5HV/Jep8axLtQ4eu9NuoLqS6eaWQlhNtxtdCOQ8PXFfRGgaLFZwrDCDtHMknLOx+szE9WJ5k1V+2Xh03mmvsBaSE98gHjgEMPXKk/lRGWwduOpHCCK1Zjyz3chJPuEuMn0FTJm1q7jkmvrhrK2WNpSIwEchRywPrDJ8SageyzQY3+iS7Sbl7sGPn9WGJcyOR5bjt9+K1DjP9qZLUFv2yYRHb4QQ4aU+4k7c/iFFd/ZhwzHa2ULtGPpEiB5ZCMuS3PBY8/GuK+TOoWAP2her8SYcf9elX/FUTUv/ABDTf/Wuf5Vqj98PybNUcHANzZxP72haRW/mFTfFF53SM+cd1FLNk+BVcL+ZqAvsxahpzDGO8uLU+51WRB8Ah+de/Hrb4pYxz754bUD998v8l549Kg7tAse60qBPFIFb443/AMairaBXu9Qhb6kndlv3biORT8dyCru8I2FB027fhjFUm1izfPj609krD96CTC/LdREx2e3jyWEIlz3sWYJM/fjJU/wqx1TuGJ9moXcYyI540u4x6nKS/mE5e+rjQKUrwv5tkbN5CgwPtXuGs7qzuoHCzRllXx5KRz93tEfGtA4R4rtNdgMUy7J1GWjBKsPxxsOfyORyzWW8VaXcarqgtrcbjGgBYn2VB5szH44x15VycU8FXmhNBcpKD7XKSMEbGHg2fA/ng1VaxrGia1a5bT7z6Sg6RXAXePQNhQ3xxVXueOuI0JRrBcjxFu7fmshWtI7PeLU1O1WUYEi4WVB9lsfwPUH/AGqe1SKRonWCQRykew5XcAfVcjIqDE7bhjXdWYfT5Xt7fqQSFyD1ARTn/FWvcLcNQafAsNuuFHNmP1nP3mPnVE4d7TpY7w2GrRJDKDtWVchWJPs5BzgEYw2ce6tToFDVJ4z48bTZk760ka1YD9oQg4b7pXw+JGfCqzx52ywJDs05+9ldf6zBCxZ9GHNvToMUR58Jpbxa1qbWw9mGLCr4K7MN4TyBbwHjVn4Yt+91GeTkUs4ltFPnI3tzH+UfGs27NJYdNt3vb2UK8/tJGTlnVPaBx1yz4+A9anuBOPBDZqkNpd3czFpZnji5GSRizcwPM/lVVslUPU3H6Q03J6z3IHv2ryrhPHuqN/V6JMR+OTafkUqAu9T1SS4tZ20eVfo8skuFfdu7xduOY8OtQWvj1WQGUf2FzBcZ8gxMbn09nPzro1Qd5fWEY5hp5ro+6JBGP/cz8KrXFPFT3NtcJLp1/CZLcx7jESu7OV5r0555nzpw3xpZG5Waa6RFt7KOIb8hjJISZQFIySCi5x5ig1uqNcgx3+nv+K4tT/eCyD+Q15z9r+lD6s7OfJYn/wBVqpa12lWcskDR98vdXazkmM42lGR+gzyDE4oi369+z3NpPjHdXH0dzn+yucbfgJAn51e6ynifjXTL2KaFLpVaWEqN6um119qM5ZQAQeXxq/8ACmsi8tILgYzJGGIBzg45g49aCXqI4mm2w482H5cz/Cpes07Z7t0tZirYwgX/ABHBoP12KacO5ub0j27qdmB/ApO0fPcfl5VIdtAj/RM4kAJyoTz37htx61NcKWAsdPgjYEd3EN+OfPGW6dedZ/qmq/prVrezVZEtIAZ5A6lDKR0OGGcA4x7z6VVZVwLxVLpN2X2kqfYmiPLIB/mHUfHzrVeLO2W1C27WTyO4lDSJtKjZghlbdgE8+WPECs57XNKMV2JcY74Hd++uA38R86o1Bv8A2y6LDqFhHqNqQxjXcWH2oz1B9VP+tR/Zb2tABbXUXwByjnPTH3ZP/t86xyHVp0iaFZXET/WQMdp94rmhiZyFRSzHoFGSfcBQfZmradFd27wyANHIuOXPr0IPmOua+VbrhiS11OOznAJ75V58g6swwfcRUjwp2i3+mfqs74x/YzA+z+6T7S+7p6V56hqFxr2pxEII5JNqDZk7FU53E9eXX4VBYeIOB7y31A3Elk13bd5uCKcjb4KccwB5dDiuzV+2O6RhFBbR2ag7SXQsQP3cAcvIZrf65L3S4ZhiWKOQfiUH+IqjO9OtZrr2n4hVifC27pQPTGc1JScOlFJfXLofiMsQA+a1JXnZxpkvNrOIH8AKfyEV/bXs60yPpZQn95d/85NQZ5e9oN3Z3aW9rcLq8bL9lV3BiTy3wgg/nVE7QDdzXZurjT3t19nKbG2kD7zYGc9Ca+mtN0a3txiCCKIfgQL/AAFdU0CuMOoYeRGR+dUZlwNqkt7biS0ttOtkyV2k72GPMKF2+41aItPvFGWayfmOsRUY8cYNfi97N9NlbcbZUbziZoz8e7YV5HszsDgEXBA6A3M2B/nqCvcW8UJaMkV/p9vOsvJBAyuTjrmNwG+PMete3Zbpe26urmG2mtbSRFWOGXIy2SWYKeg8veat2icHWVoQ0FtGrj7ZG5/8Tkt+dT1ArM+1lA6qhHstPAh9QzjIrTKzLtjiYW7uvVCkw/5bZoNNqmakAuu2pHLNnKG9yumPlmrjFIGAYcwRkH0POqVxY4TU7NuhNrcgnyA7k/lzNBSu2Xia2ULF9HSV3DEFvsjoH5c8nw91YbUzxdrH0u6ll+znan7o5D59fjUMao1zsR4PhlWa+vEVoYxiMPzUkAl2I8cDAGfM+Vfjsr1Kzsze6ncDZH3ohgVV3Eb97kAee0D4A1aOPZxpvD0FunJpVSLyPtKWc8vln1qhjh6Z+HoniR3LXe8oAScbXQEAc+p/Og2DXOH9K1W3S9nUBO73CbcYyF/Fg88Y6HOPjWIQa5b6VqizabI00CgBi45kH66jIHlyNaDpd+sfDl3bXClJrYNDJG3VWY5T558Kwig+2reZXVXQhlYbgR4g9DXpWfdh2tm50xFY5eBjEfcMFf8AKQPhWg1EKUpQKUpQKUpQKUpQKp3aUiG2kDglTE+ce6rjVA7XN/0SfZ/wG/jz/KgsPAV8J9OtJAc5hUH3gAH+FZr29aw9tPblOr28sWfu72jyR64GKvXZrGkNsbaNiyRbShY8ysqLICcepYf3ay/+kgp+lWp8DE2PeG5/6VVZLZWryyJFGNzuwRR5knAq8cYcH29nc2NnHIZbhyouDn2cuyBQB4fa6+BFdvYNoZm1ETlCY7dS27wDkYUepxk4rs1549DvmlkVb2+kcyh3JCxIxO3l4uefoAOVBpPanwNLqcNtHDIid0/PdnBBAGRjxGOlfrXOKrXQYrS2dJChUqpQA4CbQScnmSTmp3gjidNStVuEUrklWU/ZYdRnx99Zp/SSvE2WcOAZNzybvEKABjz5k/5KCe1vhcX9w7xZaz1C3XfKmPYkiO6JyD1zkj4Gss7Q+zCXTI0mEgmiJ2sQu0oT0zzPI+fnWycKWE36AjjRmWY2x2HoVJBKj08qh+BNcttX0xbK8nDzspV0Jw/Inaw5YJ6HxqCn/wBHfWe7u5rYk7ZU3qPDcnX5g/lX0HXy1e6VLoGqwNIdyKwkV15b0Jw3Lz65FfUtApSlEKUpQKUpQKUpQKhOKYVaMBseIOfIjBqbqidqusm3tZWHIqmB725Cg5OxHRTBaSyMxYyTMFYnPsR+wnw5Ej0Ir99rPC8d41jJMSIopikxHL2JNvPI/Eqj03mrVFd29jZRuzqlvFEuH8MYGDy5kn/WoninXLa40q8mhlSWMQtzQ5wccs+RzjkaKselaVDaxiK3jWOMdFUY/wC/vNYprfZrc6lq11KWVbYsSsodXyQoAXaG3Dn1yB0NXrU59Tn0q1+hKvfzRqJXdgCgKc2G7xPz51SeynhTVLDUtssbLAynvW3Bkb7pHPmc/HrVEp/R2R0ivo3J9iZRjwBwwbHyHyqgdqWoLca26zHEMciQnwwg27v4nn6Vp3ZFdoLzV4ByIuO9HqGLg/Igf4qx7tYXGrXo6e2D80Sg+rkjAUKANuMAeGP+1YFq/Y1NZ289zHc5kh/WRBRtO1eZJPg3u8q3XST+ohz/AMNf5RXtdwh0dDg7lK8/UEVBi/a4ov8ARrPUMLvXaWIHhIACPduxWrcI3ZmsrWQ9WhQn37RmsNgvy3CciN9m4EanzG9X/LJHwraeAbJodOtEcksIlJz4ZAOPhVFgpSlRClKUClKUClKUCqF2p29s9u63LMFIH1eZzn2do8Wz4etVTtK4ivEubaEXbWsMrlZJV5bMEDqOY5c/D1qE4okt7K7sbhdTe+RJgZI5Je9K4+3yOP8A9orutLK+TT0tb/EFus6tE8gMszhWDLEsEe7PTPPkB4VI/o+S5aRZLPVXWQbWO+O3Rl8MxoQuPzqXteJY7ea8lhurS6E8qyRq1yqGMBApzu93LHlUbq/aVcLjvZ7O2XPMwOLqQ/hCjCrn7zcvSqJGW3vYEaWx1BpxbuIZLe4RcKfZG0sqggqGU558vGvLUhq0f0ia51KGGOGLfG0SJskb2iUZX9rlgDr9rlVbfW77V+8t7CzaC2uJN08zcywIUFiW9leS/Zz0rR7fs001dmbffsH9o7OD6lWYg/EVB78DaZbtEl8tusVxcxh5SAc5YAkc+gJGcVi/bvph/Sy7F5zImB5tnb/tX0gigAAAADkAPCsi45hF1xFp0BPKJRKfgd4/NRVGtW8e1VXyUD5AV56jcmKKSQKWKKW2jmWwCcD310UqIwnVeHjDwxHHKNkzzrIQ3I7nfHPPiFP5VuqIAAB0AwPhVE7WuErnUoreO2dFCS7n3EjljAYY6458vUVfKKUpSiFKUoFKUoFKUoODUtEt7gYngilGc4dA3Pz5jrXDHwZp6ggWNrg9f1Kc/wDLU7SgybtD7O7JYZWt7ZUk7ssmwkAEc/qjlWKaTpKzWl3L7RliMWwL0w7OGyOvgMV9W8SQb4xy81P94YrIewayRLvUbaRVbbhcMM/UeRT199VWn9ml0ZdMs3PXugD8OVWaqX2U+xazQf8Al7qWEDyAclR8iKulRCqBrHBE8ut2+oJIoiRAHHPdlQwwOWCDn8qv9KBSlKBSlKBSlKBSlKBSlKBSlKBSlKDh1tf1LnyGflWTcAL3XEV6nhJGX9/1D/qa2SaMMpU9CMVA2XCUEd816NxlMQi9AOeTy8TgfKiuXhWB4r7U0KEI8kc6Njkd6bWAPiQY8n94Va6UohSlKBSlKBSlKBSlKBSlKBSlKBSlKD//2Q==">
            <a:hlinkClick r:id="rId2"/>
          </p:cNvPr>
          <p:cNvSpPr>
            <a:spLocks noChangeAspect="1" noChangeArrowheads="1"/>
          </p:cNvSpPr>
          <p:nvPr/>
        </p:nvSpPr>
        <p:spPr bwMode="auto">
          <a:xfrm>
            <a:off x="793750" y="-1054365"/>
            <a:ext cx="1587500" cy="2198688"/>
          </a:xfrm>
          <a:prstGeom prst="rect">
            <a:avLst/>
          </a:prstGeom>
          <a:noFill/>
        </p:spPr>
        <p:txBody>
          <a:bodyPr vert="horz" wrap="square" lIns="76200" tIns="38100" rIns="76200" bIns="38100" numCol="1" anchor="t" anchorCtr="0" compatLnSpc="1">
            <a:prstTxWarp prst="textNoShape">
              <a:avLst/>
            </a:prstTxWarp>
          </a:bodyPr>
          <a:lstStyle/>
          <a:p>
            <a:endParaRPr lang="pt-BR" sz="1500"/>
          </a:p>
        </p:txBody>
      </p:sp>
      <p:sp>
        <p:nvSpPr>
          <p:cNvPr id="236550" name="AutoShape 6" descr="data:image/jpeg;base64,/9j/4AAQSkZJRgABAQAAAQABAAD/2wCEAAkGBxQSEhQUEhQWFhUXGSIXGRgYGSEcIRogHh0XIB4eHh8YHCkhICEmIiAdITIiJykrLi4uFyAzODMsNygtLisBCgoKDA0NDgwMDisZFBksLCwsKyssKyssKysrKysrKysrKysrKywrLCsrKysrKysrKysrKysrLCsrKysrKysrK//AABEIAN0AoAMBIgACEQEDEQH/xAAcAAEAAwEBAQEBAAAAAAAAAAAABQYHBAMIAgH/xABGEAACAQMCAwUEBgYIBAcAAAABAgMABBEFEgYhMQcTQVFhInGBkRQyQlJioRUjJHKxsggzQ4KSosHRU4Pw8TVUc7PC0uH/xAAVAQEBAAAAAAAAAAAAAAAAAAAAAf/EABQRAQAAAAAAAAAAAAAAAAAAAAD/2gAMAwEAAhEDEQA/ANvpSlRClKUClKUClKUClKUClKUClKUCorV9eityA7DLcgMjJJICgerMQPjXPxdq628LMzBQAWY56Af79KoHDukyLbG/vIs3Ly97bxMPaJxiFTnJUDJbAx4k9KK0zQNRNzbxzFDGXGShOSpBIIJHlipCqNwFcPCYbaSZpO+g79A4UMhVsSLlQNy5YEZ58qvNEKUpQKUpQKUpQKUqC4p4lisomeRsYHv5noAPEnwFBO14/Sk3bN67+u3cM/LrVC03Q73Ug0t/NNbQuB3dvE4VsfekbbnJ+6MYqRi7M9PVCqxMHPPv97d6D5iTqD+VBcqVSV4durGNXtbySZlX24bli6zHB+qx9tGPvI9BVi4Z1lb21huUXaJV3bSc7fMZ8cUEpSlKBQ0pQZLxJqRuNV0+1cfqpJDI4+93YJRfcCMkePKrP2qRFbM3UbFZ7Y74iD9phsIx0OQSBWedsGoJDNbSwn9ojmLxADw9ndnHgSAPXnV/j4s0+9tQbxkhIw8sEx2spHgVYAkeIIHPlRVa0K0aOSybvu/ntWW2mbAIPfAsY1I/4YGSeedwrXKzLsr0RZXuNQKskc0xe2i6KqgFRJt+8wJGfLPnWm0QpSlApSlApSlArJuMbkPqemxzELE1w0jFjgAxj2ASeXMmtYY4Ga+c+3C5bvYELhgdzFPIgqATjngjOPcaqtk0zji1k75TKpkhkaNlQM5OCcEBQSQfMeRqtWutTT3dw93dT2ECNtgjMfd94uPrs8qEfDka5LDiS9gs++tdHjtoI49xMsgUkAZJC7Q2PLJ55rpsuPNSmCiXQ5WXkWO7ljGcqsiYPuzUHrruoTTBGg1G0cW7GbKoXZyEbAKIxHLOeR5nFT/ZZDt023beztIDKxbHJnJZgAoAABPTwqGk4tkhUy3OmNaWhOxpiy94m7kGMarkDPjk1L9ldk8Wmw97u7yTdM24YOXYtzHhy8KIt1KUoPzLIFGWOBVW1jjW0XdClxH33MYz0wMnn0yB4VJcURsYvY9enng4PzrC9RtVntdOt+8iDCRoriEuqSCQsWeTDEZ3LyDE45jrmqq6dm+gG+un1W5X2Adloh+6Cf1hz+XvNNY4Xt9Q1pjc7mC4UL0B7tVJU+Y9tc1ck1aWGBVh06fCJhEDRYAA9kcpeh9OdZ3whc3IkfVruQApO0VxbMuzuFcRgvzOQfZQ4I+qM1BtEUYUBVACgYAHIAeQr91BahxbaxQmcSrJGASWiZXHLwypxk9APGvXhriFLxGIjlhdCA0Uy7XXIypI8iOlETFKUoFKUoFKUoKvxxxELWI4G5jgBRyLsxwqD3morhTgm39qS8RLi83iSRyMhGxyjT0UY+eajO0/UBbyQyhe8KXKMsQODIwVgFHxIPLyq7cO6W0dvtnO6WXLzEfefqB6AYUfuiqqj8X9odk19DZSt+oSQNPJ1XcvNEP4Q3Nj6AedaXPKxjLRbWYrlMn2Sccua+Hur5Q7SrOOPVLqO3RVQOFVEHLO1MgAeufjW29m/CWoWtogkvWTOGEBjVwg+7luYPmByFQQWu8TzzR3NrexRsyQyOVMboQxG2PaG9l8scAjrWv2MOyNF+6oHyFZZqOmNfW+qPdFVmtXIjeJdmTGodGbxbw5HkMGtM0O/wDpFvDMP7RFf5gGiO6lK8rm5SNdzsFA8ScUEdxJfCOE8wMg5Pko5sflWK8Mwm5v4tQmQd08roEdf7KNI8Ng9cmQZ91WLjLiePUH+j2rsyv+raVVYxqgyzZYDG442/EVIXmmFY7KLmu60uZMH7GTayBPh9X4VVS3HcElhZyXNhJ3JiG4x4DRuMjPst0PqKrDArCVjljvNQ1N45mVcKgSMKfaAJ2qANpJ6k1Y+I3XU7izs8boCn0u5X8OB3SEjpuYk/8ALqb4X4Ls9PLtaw7GfqxJY48gWJIHpUGW9ps726rLLZ2IkjmjKvGW3AqQ+3oAQcYPTka1LhCJnVryRkZ7lUP6vO1VUNtUE8yRuOTVB7SbUzmMqA2yGe9Kn7Rj2Ig92C3yq29l8221NqW3G2IQE+KModD8iRn8Jqi5UpSohSlKBX4mk2qSfAZr9E1TeOuKoIFCGTMh+rGntOzeACjmaCqWjLc6/bo7BxBE8u0HIWQ46+uMGtIt9XRjPIZFWGBjGxJwNygFySfLkPnWT8J9kt5uS7ku2trhmLFUGWUHngknBPpzFaDoXZ7aWx3EzTsWMhM0hYbicltgxHnPjtzyorGOHuHJU1m3mvInSCWdpUkkGA3NmTJ6Ak7Tg46ivpQVnK8T6gZpLS60rvQzEK8f9UUzyLF8j3/wrpm4BlkkLC8ntoiB+pgdjjz9qQkD3KAPSgq3ahq1zYy3UMKxypfrgKpJljIXazbV54Ix8fjnm0TtXm02JLbUbF0ZEURhBsOwDHtCRic/9Yq6WOkxWzPDpih7pv626lzIU8Mu5+s3kg+OKhuKdJtLCExRgXOo3h7pHnId2ZuRc55Iq58AB0oOuDtP+m/q9LgeWYjn3ilVj/E7dAP4+Fd9vwE9w4l1S4a4PXuE9iEc8816vj1OPSp7hDhiHTrZYIR05u/i7eLH/bwqcoiu69bR7IbONVVZmxtUAYjXBcjHTwHxrn4w1OKCeBp/6vubjPmeUI2jzLZwBXBqHFNvHfymRy7xKIIYIxvkZ29p2VV8CCi56eyfKqtrkV1fXunvehYolaWaO3Tmy9y0Oe8fxJzzAwBt+NFWjsitP2Q3LlmmnbEm7qgjyiRdOQQZGPMmrlqMm2KQjqFOPfjlVZ4Fwk2pwg/UuzIPdMiPn/EX+VWDVuaqn33Ufnk/kKIpdtZibULtW+qtvHZjyDSJM0n/AMD8a4Ozu72S2Tsc/TLMRsfDvbZiAOXjtdvkfKpzhZt8U11jHfXpkB81BWJT7tq1WjH9HtpWGR+j78zgDOe7yO9/ySN8cUVrVK/KMCARzB5g1+qIUpSgq/HupGCBmBxtRnPwHL86rPYdo0f0P6ZIm64mdiZXGWIzgbc9BUX2s6wLgrZQK0k9zhYwDjlnqSeWDz+VaLwtMqQxW7IIZYkVDH4HAAyh+0D1yPPng0VO0pSiK5x01/8ARsaaqGZmwS5A2r5rnkTnHWqJwv2eajLJ3up30wXOe6imYFvRiuAo93P1Fa5I4AJJAA5knoKzrUuMpdQnNlpDDl/X3eMrEv4PBmPgfT4gqa1LUmj/AGLS40Myj2mOe7gHm5HV/Jep8axLtQ4eu9NuoLqS6eaWQlhNtxtdCOQ8PXFfRGgaLFZwrDCDtHMknLOx+szE9WJ5k1V+2Xh03mmvsBaSE98gHjgEMPXKk/lRGWwduOpHCCK1Zjyz3chJPuEuMn0FTJm1q7jkmvrhrK2WNpSIwEchRywPrDJ8SageyzQY3+iS7Sbl7sGPn9WGJcyOR5bjt9+K1DjP9qZLUFv2yYRHb4QQ4aU+4k7c/iFFd/ZhwzHa2ULtGPpEiB5ZCMuS3PBY8/GuK+TOoWAP2her8SYcf9elX/FUTUv/ABDTf/Wuf5Vqj98PybNUcHANzZxP72haRW/mFTfFF53SM+cd1FLNk+BVcL+ZqAvsxahpzDGO8uLU+51WRB8Ah+de/Hrb4pYxz754bUD998v8l549Kg7tAse60qBPFIFb443/AMairaBXu9Qhb6kndlv3biORT8dyCru8I2FB027fhjFUm1izfPj609krD96CTC/LdREx2e3jyWEIlz3sWYJM/fjJU/wqx1TuGJ9moXcYyI540u4x6nKS/mE5e+rjQKUrwv5tkbN5CgwPtXuGs7qzuoHCzRllXx5KRz93tEfGtA4R4rtNdgMUy7J1GWjBKsPxxsOfyORyzWW8VaXcarqgtrcbjGgBYn2VB5szH44x15VycU8FXmhNBcpKD7XKSMEbGHg2fA/ng1VaxrGia1a5bT7z6Sg6RXAXePQNhQ3xxVXueOuI0JRrBcjxFu7fmshWtI7PeLU1O1WUYEi4WVB9lsfwPUH/AGqe1SKRonWCQRykew5XcAfVcjIqDE7bhjXdWYfT5Xt7fqQSFyD1ARTn/FWvcLcNQafAsNuuFHNmP1nP3mPnVE4d7TpY7w2GrRJDKDtWVchWJPs5BzgEYw2ce6tToFDVJ4z48bTZk760ka1YD9oQg4b7pXw+JGfCqzx52ywJDs05+9ldf6zBCxZ9GHNvToMUR58Jpbxa1qbWw9mGLCr4K7MN4TyBbwHjVn4Yt+91GeTkUs4ltFPnI3tzH+UfGs27NJYdNt3vb2UK8/tJGTlnVPaBx1yz4+A9anuBOPBDZqkNpd3czFpZnji5GSRizcwPM/lVVslUPU3H6Q03J6z3IHv2ryrhPHuqN/V6JMR+OTafkUqAu9T1SS4tZ20eVfo8skuFfdu7xduOY8OtQWvj1WQGUf2FzBcZ8gxMbn09nPzro1Qd5fWEY5hp5ro+6JBGP/cz8KrXFPFT3NtcJLp1/CZLcx7jESu7OV5r0555nzpw3xpZG5Waa6RFt7KOIb8hjJISZQFIySCi5x5ig1uqNcgx3+nv+K4tT/eCyD+Q15z9r+lD6s7OfJYn/wBVqpa12lWcskDR98vdXazkmM42lGR+gzyDE4oi369+z3NpPjHdXH0dzn+yucbfgJAn51e6ynifjXTL2KaFLpVaWEqN6um119qM5ZQAQeXxq/8ACmsi8tILgYzJGGIBzg45g49aCXqI4mm2w482H5cz/Cpes07Z7t0tZirYwgX/ABHBoP12KacO5ub0j27qdmB/ApO0fPcfl5VIdtAj/RM4kAJyoTz37htx61NcKWAsdPgjYEd3EN+OfPGW6dedZ/qmq/prVrezVZEtIAZ5A6lDKR0OGGcA4x7z6VVZVwLxVLpN2X2kqfYmiPLIB/mHUfHzrVeLO2W1C27WTyO4lDSJtKjZghlbdgE8+WPECs57XNKMV2JcY74Hd++uA38R86o1Bv8A2y6LDqFhHqNqQxjXcWH2oz1B9VP+tR/Zb2tABbXUXwByjnPTH3ZP/t86xyHVp0iaFZXET/WQMdp94rmhiZyFRSzHoFGSfcBQfZmradFd27wyANHIuOXPr0IPmOua+VbrhiS11OOznAJ75V58g6swwfcRUjwp2i3+mfqs74x/YzA+z+6T7S+7p6V56hqFxr2pxEII5JNqDZk7FU53E9eXX4VBYeIOB7y31A3Elk13bd5uCKcjb4KccwB5dDiuzV+2O6RhFBbR2ag7SXQsQP3cAcvIZrf65L3S4ZhiWKOQfiUH+IqjO9OtZrr2n4hVifC27pQPTGc1JScOlFJfXLofiMsQA+a1JXnZxpkvNrOIH8AKfyEV/bXs60yPpZQn95d/85NQZ5e9oN3Z3aW9rcLq8bL9lV3BiTy3wgg/nVE7QDdzXZurjT3t19nKbG2kD7zYGc9Ca+mtN0a3txiCCKIfgQL/AAFdU0CuMOoYeRGR+dUZlwNqkt7biS0ttOtkyV2k72GPMKF2+41aItPvFGWayfmOsRUY8cYNfi97N9NlbcbZUbziZoz8e7YV5HszsDgEXBA6A3M2B/nqCvcW8UJaMkV/p9vOsvJBAyuTjrmNwG+PMete3Zbpe26urmG2mtbSRFWOGXIy2SWYKeg8veat2icHWVoQ0FtGrj7ZG5/8Tkt+dT1ArM+1lA6qhHstPAh9QzjIrTKzLtjiYW7uvVCkw/5bZoNNqmakAuu2pHLNnKG9yumPlmrjFIGAYcwRkH0POqVxY4TU7NuhNrcgnyA7k/lzNBSu2Xia2ULF9HSV3DEFvsjoH5c8nw91YbUzxdrH0u6ll+znan7o5D59fjUMao1zsR4PhlWa+vEVoYxiMPzUkAl2I8cDAGfM+Vfjsr1Kzsze6ncDZH3ohgVV3Eb97kAee0D4A1aOPZxpvD0FunJpVSLyPtKWc8vln1qhjh6Z+HoniR3LXe8oAScbXQEAc+p/Og2DXOH9K1W3S9nUBO73CbcYyF/Fg88Y6HOPjWIQa5b6VqizabI00CgBi45kH66jIHlyNaDpd+sfDl3bXClJrYNDJG3VWY5T558Kwig+2reZXVXQhlYbgR4g9DXpWfdh2tm50xFY5eBjEfcMFf8AKQPhWg1EKUpQKUpQKUpQKUpQKp3aUiG2kDglTE+ce6rjVA7XN/0SfZ/wG/jz/KgsPAV8J9OtJAc5hUH3gAH+FZr29aw9tPblOr28sWfu72jyR64GKvXZrGkNsbaNiyRbShY8ysqLICcepYf3ay/+kgp+lWp8DE2PeG5/6VVZLZWryyJFGNzuwRR5knAq8cYcH29nc2NnHIZbhyouDn2cuyBQB4fa6+BFdvYNoZm1ETlCY7dS27wDkYUepxk4rs1549DvmlkVb2+kcyh3JCxIxO3l4uefoAOVBpPanwNLqcNtHDIid0/PdnBBAGRjxGOlfrXOKrXQYrS2dJChUqpQA4CbQScnmSTmp3gjidNStVuEUrklWU/ZYdRnx99Zp/SSvE2WcOAZNzybvEKABjz5k/5KCe1vhcX9w7xZaz1C3XfKmPYkiO6JyD1zkj4Gss7Q+zCXTI0mEgmiJ2sQu0oT0zzPI+fnWycKWE36AjjRmWY2x2HoVJBKj08qh+BNcttX0xbK8nDzspV0Jw/Inaw5YJ6HxqCn/wBHfWe7u5rYk7ZU3qPDcnX5g/lX0HXy1e6VLoGqwNIdyKwkV15b0Jw3Lz65FfUtApSlEKUpQKUpQKUpQKhOKYVaMBseIOfIjBqbqidqusm3tZWHIqmB725Cg5OxHRTBaSyMxYyTMFYnPsR+wnw5Ej0Ir99rPC8d41jJMSIopikxHL2JNvPI/Eqj03mrVFd29jZRuzqlvFEuH8MYGDy5kn/WoninXLa40q8mhlSWMQtzQ5wccs+RzjkaKselaVDaxiK3jWOMdFUY/wC/vNYprfZrc6lq11KWVbYsSsodXyQoAXaG3Dn1yB0NXrU59Tn0q1+hKvfzRqJXdgCgKc2G7xPz51SeynhTVLDUtssbLAynvW3Bkb7pHPmc/HrVEp/R2R0ivo3J9iZRjwBwwbHyHyqgdqWoLca26zHEMciQnwwg27v4nn6Vp3ZFdoLzV4ByIuO9HqGLg/Igf4qx7tYXGrXo6e2D80Sg+rkjAUKANuMAeGP+1YFq/Y1NZ289zHc5kh/WRBRtO1eZJPg3u8q3XST+ohz/AMNf5RXtdwh0dDg7lK8/UEVBi/a4ov8ARrPUMLvXaWIHhIACPduxWrcI3ZmsrWQ9WhQn37RmsNgvy3CciN9m4EanzG9X/LJHwraeAbJodOtEcksIlJz4ZAOPhVFgpSlRClKUClKUClKUCqF2p29s9u63LMFIH1eZzn2do8Wz4etVTtK4ivEubaEXbWsMrlZJV5bMEDqOY5c/D1qE4okt7K7sbhdTe+RJgZI5Je9K4+3yOP8A9orutLK+TT0tb/EFus6tE8gMszhWDLEsEe7PTPPkB4VI/o+S5aRZLPVXWQbWO+O3Rl8MxoQuPzqXteJY7ea8lhurS6E8qyRq1yqGMBApzu93LHlUbq/aVcLjvZ7O2XPMwOLqQ/hCjCrn7zcvSqJGW3vYEaWx1BpxbuIZLe4RcKfZG0sqggqGU558vGvLUhq0f0ia51KGGOGLfG0SJskb2iUZX9rlgDr9rlVbfW77V+8t7CzaC2uJN08zcywIUFiW9leS/Zz0rR7fs001dmbffsH9o7OD6lWYg/EVB78DaZbtEl8tusVxcxh5SAc5YAkc+gJGcVi/bvph/Sy7F5zImB5tnb/tX0gigAAAADkAPCsi45hF1xFp0BPKJRKfgd4/NRVGtW8e1VXyUD5AV56jcmKKSQKWKKW2jmWwCcD310UqIwnVeHjDwxHHKNkzzrIQ3I7nfHPPiFP5VuqIAAB0AwPhVE7WuErnUoreO2dFCS7n3EjljAYY6458vUVfKKUpSiFKUoFKUoFKUoODUtEt7gYngilGc4dA3Pz5jrXDHwZp6ggWNrg9f1Kc/wDLU7SgybtD7O7JYZWt7ZUk7ssmwkAEc/qjlWKaTpKzWl3L7RliMWwL0w7OGyOvgMV9W8SQb4xy81P94YrIewayRLvUbaRVbbhcMM/UeRT199VWn9ml0ZdMs3PXugD8OVWaqX2U+xazQf8Al7qWEDyAclR8iKulRCqBrHBE8ut2+oJIoiRAHHPdlQwwOWCDn8qv9KBSlKBSlKBSlKBSlKBSlKBSlKBSlKDh1tf1LnyGflWTcAL3XEV6nhJGX9/1D/qa2SaMMpU9CMVA2XCUEd816NxlMQi9AOeTy8TgfKiuXhWB4r7U0KEI8kc6Njkd6bWAPiQY8n94Va6UohSlKBSlKBSlKBSlKBSlKBSlKBSlKD//2Q==">
            <a:hlinkClick r:id="rId2"/>
          </p:cNvPr>
          <p:cNvSpPr>
            <a:spLocks noChangeAspect="1" noChangeArrowheads="1"/>
          </p:cNvSpPr>
          <p:nvPr/>
        </p:nvSpPr>
        <p:spPr bwMode="auto">
          <a:xfrm>
            <a:off x="793750" y="-1054365"/>
            <a:ext cx="1587500" cy="2198688"/>
          </a:xfrm>
          <a:prstGeom prst="rect">
            <a:avLst/>
          </a:prstGeom>
          <a:noFill/>
        </p:spPr>
        <p:txBody>
          <a:bodyPr vert="horz" wrap="square" lIns="76200" tIns="38100" rIns="76200" bIns="38100" numCol="1" anchor="t" anchorCtr="0" compatLnSpc="1">
            <a:prstTxWarp prst="textNoShape">
              <a:avLst/>
            </a:prstTxWarp>
          </a:bodyPr>
          <a:lstStyle/>
          <a:p>
            <a:endParaRPr lang="pt-BR" sz="1500"/>
          </a:p>
        </p:txBody>
      </p:sp>
      <p:sp>
        <p:nvSpPr>
          <p:cNvPr id="236552" name="AutoShape 8" descr="data:image/jpeg;base64,/9j/4AAQSkZJRgABAQAAAQABAAD/2wCEAAkGBxQSEhQUEhQWFhUXGSIXGRgYGSEcIRogHh0XIB4eHh8YHCkhICEmIiAdITIiJykrLi4uFyAzODMsNygtLisBCgoKDA0NDgwMDisZFBksLCwsKyssKyssKysrKysrKysrKysrKywrLCsrKysrKysrKysrKysrLCsrKysrKysrK//AABEIAN0AoAMBIgACEQEDEQH/xAAcAAEAAwEBAQEBAAAAAAAAAAAABQYHBAMIAgH/xABGEAACAQMCAwUEBgYIBAcAAAABAgMABBEFEgYhMQcTQVFhInGBkRQyQlJioRUjJHKxsggzQ4KSosHRU4Pw8TVUc7PC0uH/xAAVAQEBAAAAAAAAAAAAAAAAAAAAAf/EABQRAQAAAAAAAAAAAAAAAAAAAAD/2gAMAwEAAhEDEQA/ANvpSlRClKUClKUClKUClKUClKUClKUCorV9eityA7DLcgMjJJICgerMQPjXPxdq628LMzBQAWY56Af79KoHDukyLbG/vIs3Ly97bxMPaJxiFTnJUDJbAx4k9KK0zQNRNzbxzFDGXGShOSpBIIJHlipCqNwFcPCYbaSZpO+g79A4UMhVsSLlQNy5YEZ58qvNEKUpQKUpQKUpQKUqC4p4lisomeRsYHv5noAPEnwFBO14/Sk3bN67+u3cM/LrVC03Q73Ug0t/NNbQuB3dvE4VsfekbbnJ+6MYqRi7M9PVCqxMHPPv97d6D5iTqD+VBcqVSV4durGNXtbySZlX24bli6zHB+qx9tGPvI9BVi4Z1lb21huUXaJV3bSc7fMZ8cUEpSlKBQ0pQZLxJqRuNV0+1cfqpJDI4+93YJRfcCMkePKrP2qRFbM3UbFZ7Y74iD9phsIx0OQSBWedsGoJDNbSwn9ojmLxADw9ndnHgSAPXnV/j4s0+9tQbxkhIw8sEx2spHgVYAkeIIHPlRVa0K0aOSybvu/ntWW2mbAIPfAsY1I/4YGSeedwrXKzLsr0RZXuNQKskc0xe2i6KqgFRJt+8wJGfLPnWm0QpSlApSlApSlArJuMbkPqemxzELE1w0jFjgAxj2ASeXMmtYY4Ga+c+3C5bvYELhgdzFPIgqATjngjOPcaqtk0zji1k75TKpkhkaNlQM5OCcEBQSQfMeRqtWutTT3dw93dT2ECNtgjMfd94uPrs8qEfDka5LDiS9gs++tdHjtoI49xMsgUkAZJC7Q2PLJ55rpsuPNSmCiXQ5WXkWO7ljGcqsiYPuzUHrruoTTBGg1G0cW7GbKoXZyEbAKIxHLOeR5nFT/ZZDt023beztIDKxbHJnJZgAoAABPTwqGk4tkhUy3OmNaWhOxpiy94m7kGMarkDPjk1L9ldk8Wmw97u7yTdM24YOXYtzHhy8KIt1KUoPzLIFGWOBVW1jjW0XdClxH33MYz0wMnn0yB4VJcURsYvY9enng4PzrC9RtVntdOt+8iDCRoriEuqSCQsWeTDEZ3LyDE45jrmqq6dm+gG+un1W5X2Adloh+6Cf1hz+XvNNY4Xt9Q1pjc7mC4UL0B7tVJU+Y9tc1ck1aWGBVh06fCJhEDRYAA9kcpeh9OdZ3whc3IkfVruQApO0VxbMuzuFcRgvzOQfZQ4I+qM1BtEUYUBVACgYAHIAeQr91BahxbaxQmcSrJGASWiZXHLwypxk9APGvXhriFLxGIjlhdCA0Uy7XXIypI8iOlETFKUoFKUoFKUoKvxxxELWI4G5jgBRyLsxwqD3morhTgm39qS8RLi83iSRyMhGxyjT0UY+eajO0/UBbyQyhe8KXKMsQODIwVgFHxIPLyq7cO6W0dvtnO6WXLzEfefqB6AYUfuiqqj8X9odk19DZSt+oSQNPJ1XcvNEP4Q3Nj6AedaXPKxjLRbWYrlMn2Sccua+Hur5Q7SrOOPVLqO3RVQOFVEHLO1MgAeufjW29m/CWoWtogkvWTOGEBjVwg+7luYPmByFQQWu8TzzR3NrexRsyQyOVMboQxG2PaG9l8scAjrWv2MOyNF+6oHyFZZqOmNfW+qPdFVmtXIjeJdmTGodGbxbw5HkMGtM0O/wDpFvDMP7RFf5gGiO6lK8rm5SNdzsFA8ScUEdxJfCOE8wMg5Pko5sflWK8Mwm5v4tQmQd08roEdf7KNI8Ng9cmQZ91WLjLiePUH+j2rsyv+raVVYxqgyzZYDG442/EVIXmmFY7KLmu60uZMH7GTayBPh9X4VVS3HcElhZyXNhJ3JiG4x4DRuMjPst0PqKrDArCVjljvNQ1N45mVcKgSMKfaAJ2qANpJ6k1Y+I3XU7izs8boCn0u5X8OB3SEjpuYk/8ALqb4X4Ls9PLtaw7GfqxJY48gWJIHpUGW9ps726rLLZ2IkjmjKvGW3AqQ+3oAQcYPTka1LhCJnVryRkZ7lUP6vO1VUNtUE8yRuOTVB7SbUzmMqA2yGe9Kn7Rj2Ig92C3yq29l8221NqW3G2IQE+KModD8iRn8Jqi5UpSohSlKBX4mk2qSfAZr9E1TeOuKoIFCGTMh+rGntOzeACjmaCqWjLc6/bo7BxBE8u0HIWQ46+uMGtIt9XRjPIZFWGBjGxJwNygFySfLkPnWT8J9kt5uS7ku2trhmLFUGWUHngknBPpzFaDoXZ7aWx3EzTsWMhM0hYbicltgxHnPjtzyorGOHuHJU1m3mvInSCWdpUkkGA3NmTJ6Ak7Tg46ivpQVnK8T6gZpLS60rvQzEK8f9UUzyLF8j3/wrpm4BlkkLC8ntoiB+pgdjjz9qQkD3KAPSgq3ahq1zYy3UMKxypfrgKpJljIXazbV54Ix8fjnm0TtXm02JLbUbF0ZEURhBsOwDHtCRic/9Yq6WOkxWzPDpih7pv626lzIU8Mu5+s3kg+OKhuKdJtLCExRgXOo3h7pHnId2ZuRc55Iq58AB0oOuDtP+m/q9LgeWYjn3ilVj/E7dAP4+Fd9vwE9w4l1S4a4PXuE9iEc8816vj1OPSp7hDhiHTrZYIR05u/i7eLH/bwqcoiu69bR7IbONVVZmxtUAYjXBcjHTwHxrn4w1OKCeBp/6vubjPmeUI2jzLZwBXBqHFNvHfymRy7xKIIYIxvkZ29p2VV8CCi56eyfKqtrkV1fXunvehYolaWaO3Tmy9y0Oe8fxJzzAwBt+NFWjsitP2Q3LlmmnbEm7qgjyiRdOQQZGPMmrlqMm2KQjqFOPfjlVZ4Fwk2pwg/UuzIPdMiPn/EX+VWDVuaqn33Ufnk/kKIpdtZibULtW+qtvHZjyDSJM0n/AMD8a4Ozu72S2Tsc/TLMRsfDvbZiAOXjtdvkfKpzhZt8U11jHfXpkB81BWJT7tq1WjH9HtpWGR+j78zgDOe7yO9/ySN8cUVrVK/KMCARzB5g1+qIUpSgq/HupGCBmBxtRnPwHL86rPYdo0f0P6ZIm64mdiZXGWIzgbc9BUX2s6wLgrZQK0k9zhYwDjlnqSeWDz+VaLwtMqQxW7IIZYkVDH4HAAyh+0D1yPPng0VO0pSiK5x01/8ARsaaqGZmwS5A2r5rnkTnHWqJwv2eajLJ3up30wXOe6imYFvRiuAo93P1Fa5I4AJJAA5knoKzrUuMpdQnNlpDDl/X3eMrEv4PBmPgfT4gqa1LUmj/AGLS40Myj2mOe7gHm5HV/Jep8axLtQ4eu9NuoLqS6eaWQlhNtxtdCOQ8PXFfRGgaLFZwrDCDtHMknLOx+szE9WJ5k1V+2Xh03mmvsBaSE98gHjgEMPXKk/lRGWwduOpHCCK1Zjyz3chJPuEuMn0FTJm1q7jkmvrhrK2WNpSIwEchRywPrDJ8SageyzQY3+iS7Sbl7sGPn9WGJcyOR5bjt9+K1DjP9qZLUFv2yYRHb4QQ4aU+4k7c/iFFd/ZhwzHa2ULtGPpEiB5ZCMuS3PBY8/GuK+TOoWAP2her8SYcf9elX/FUTUv/ABDTf/Wuf5Vqj98PybNUcHANzZxP72haRW/mFTfFF53SM+cd1FLNk+BVcL+ZqAvsxahpzDGO8uLU+51WRB8Ah+de/Hrb4pYxz754bUD998v8l549Kg7tAse60qBPFIFb443/AMairaBXu9Qhb6kndlv3biORT8dyCru8I2FB027fhjFUm1izfPj609krD96CTC/LdREx2e3jyWEIlz3sWYJM/fjJU/wqx1TuGJ9moXcYyI540u4x6nKS/mE5e+rjQKUrwv5tkbN5CgwPtXuGs7qzuoHCzRllXx5KRz93tEfGtA4R4rtNdgMUy7J1GWjBKsPxxsOfyORyzWW8VaXcarqgtrcbjGgBYn2VB5szH44x15VycU8FXmhNBcpKD7XKSMEbGHg2fA/ng1VaxrGia1a5bT7z6Sg6RXAXePQNhQ3xxVXueOuI0JRrBcjxFu7fmshWtI7PeLU1O1WUYEi4WVB9lsfwPUH/AGqe1SKRonWCQRykew5XcAfVcjIqDE7bhjXdWYfT5Xt7fqQSFyD1ARTn/FWvcLcNQafAsNuuFHNmP1nP3mPnVE4d7TpY7w2GrRJDKDtWVchWJPs5BzgEYw2ce6tToFDVJ4z48bTZk760ka1YD9oQg4b7pXw+JGfCqzx52ywJDs05+9ldf6zBCxZ9GHNvToMUR58Jpbxa1qbWw9mGLCr4K7MN4TyBbwHjVn4Yt+91GeTkUs4ltFPnI3tzH+UfGs27NJYdNt3vb2UK8/tJGTlnVPaBx1yz4+A9anuBOPBDZqkNpd3czFpZnji5GSRizcwPM/lVVslUPU3H6Q03J6z3IHv2ryrhPHuqN/V6JMR+OTafkUqAu9T1SS4tZ20eVfo8skuFfdu7xduOY8OtQWvj1WQGUf2FzBcZ8gxMbn09nPzro1Qd5fWEY5hp5ro+6JBGP/cz8KrXFPFT3NtcJLp1/CZLcx7jESu7OV5r0555nzpw3xpZG5Waa6RFt7KOIb8hjJISZQFIySCi5x5ig1uqNcgx3+nv+K4tT/eCyD+Q15z9r+lD6s7OfJYn/wBVqpa12lWcskDR98vdXazkmM42lGR+gzyDE4oi369+z3NpPjHdXH0dzn+yucbfgJAn51e6ynifjXTL2KaFLpVaWEqN6um119qM5ZQAQeXxq/8ACmsi8tILgYzJGGIBzg45g49aCXqI4mm2w482H5cz/Cpes07Z7t0tZirYwgX/ABHBoP12KacO5ub0j27qdmB/ApO0fPcfl5VIdtAj/RM4kAJyoTz37htx61NcKWAsdPgjYEd3EN+OfPGW6dedZ/qmq/prVrezVZEtIAZ5A6lDKR0OGGcA4x7z6VVZVwLxVLpN2X2kqfYmiPLIB/mHUfHzrVeLO2W1C27WTyO4lDSJtKjZghlbdgE8+WPECs57XNKMV2JcY74Hd++uA38R86o1Bv8A2y6LDqFhHqNqQxjXcWH2oz1B9VP+tR/Zb2tABbXUXwByjnPTH3ZP/t86xyHVp0iaFZXET/WQMdp94rmhiZyFRSzHoFGSfcBQfZmradFd27wyANHIuOXPr0IPmOua+VbrhiS11OOznAJ75V58g6swwfcRUjwp2i3+mfqs74x/YzA+z+6T7S+7p6V56hqFxr2pxEII5JNqDZk7FU53E9eXX4VBYeIOB7y31A3Elk13bd5uCKcjb4KccwB5dDiuzV+2O6RhFBbR2ag7SXQsQP3cAcvIZrf65L3S4ZhiWKOQfiUH+IqjO9OtZrr2n4hVifC27pQPTGc1JScOlFJfXLofiMsQA+a1JXnZxpkvNrOIH8AKfyEV/bXs60yPpZQn95d/85NQZ5e9oN3Z3aW9rcLq8bL9lV3BiTy3wgg/nVE7QDdzXZurjT3t19nKbG2kD7zYGc9Ca+mtN0a3txiCCKIfgQL/AAFdU0CuMOoYeRGR+dUZlwNqkt7biS0ttOtkyV2k72GPMKF2+41aItPvFGWayfmOsRUY8cYNfi97N9NlbcbZUbziZoz8e7YV5HszsDgEXBA6A3M2B/nqCvcW8UJaMkV/p9vOsvJBAyuTjrmNwG+PMete3Zbpe26urmG2mtbSRFWOGXIy2SWYKeg8veat2icHWVoQ0FtGrj7ZG5/8Tkt+dT1ArM+1lA6qhHstPAh9QzjIrTKzLtjiYW7uvVCkw/5bZoNNqmakAuu2pHLNnKG9yumPlmrjFIGAYcwRkH0POqVxY4TU7NuhNrcgnyA7k/lzNBSu2Xia2ULF9HSV3DEFvsjoH5c8nw91YbUzxdrH0u6ll+znan7o5D59fjUMao1zsR4PhlWa+vEVoYxiMPzUkAl2I8cDAGfM+Vfjsr1Kzsze6ncDZH3ohgVV3Eb97kAee0D4A1aOPZxpvD0FunJpVSLyPtKWc8vln1qhjh6Z+HoniR3LXe8oAScbXQEAc+p/Og2DXOH9K1W3S9nUBO73CbcYyF/Fg88Y6HOPjWIQa5b6VqizabI00CgBi45kH66jIHlyNaDpd+sfDl3bXClJrYNDJG3VWY5T558Kwig+2reZXVXQhlYbgR4g9DXpWfdh2tm50xFY5eBjEfcMFf8AKQPhWg1EKUpQKUpQKUpQKUpQKp3aUiG2kDglTE+ce6rjVA7XN/0SfZ/wG/jz/KgsPAV8J9OtJAc5hUH3gAH+FZr29aw9tPblOr28sWfu72jyR64GKvXZrGkNsbaNiyRbShY8ysqLICcepYf3ay/+kgp+lWp8DE2PeG5/6VVZLZWryyJFGNzuwRR5knAq8cYcH29nc2NnHIZbhyouDn2cuyBQB4fa6+BFdvYNoZm1ETlCY7dS27wDkYUepxk4rs1549DvmlkVb2+kcyh3JCxIxO3l4uefoAOVBpPanwNLqcNtHDIid0/PdnBBAGRjxGOlfrXOKrXQYrS2dJChUqpQA4CbQScnmSTmp3gjidNStVuEUrklWU/ZYdRnx99Zp/SSvE2WcOAZNzybvEKABjz5k/5KCe1vhcX9w7xZaz1C3XfKmPYkiO6JyD1zkj4Gss7Q+zCXTI0mEgmiJ2sQu0oT0zzPI+fnWycKWE36AjjRmWY2x2HoVJBKj08qh+BNcttX0xbK8nDzspV0Jw/Inaw5YJ6HxqCn/wBHfWe7u5rYk7ZU3qPDcnX5g/lX0HXy1e6VLoGqwNIdyKwkV15b0Jw3Lz65FfUtApSlEKUpQKUpQKUpQKhOKYVaMBseIOfIjBqbqidqusm3tZWHIqmB725Cg5OxHRTBaSyMxYyTMFYnPsR+wnw5Ej0Ir99rPC8d41jJMSIopikxHL2JNvPI/Eqj03mrVFd29jZRuzqlvFEuH8MYGDy5kn/WoninXLa40q8mhlSWMQtzQ5wccs+RzjkaKselaVDaxiK3jWOMdFUY/wC/vNYprfZrc6lq11KWVbYsSsodXyQoAXaG3Dn1yB0NXrU59Tn0q1+hKvfzRqJXdgCgKc2G7xPz51SeynhTVLDUtssbLAynvW3Bkb7pHPmc/HrVEp/R2R0ivo3J9iZRjwBwwbHyHyqgdqWoLca26zHEMciQnwwg27v4nn6Vp3ZFdoLzV4ByIuO9HqGLg/Igf4qx7tYXGrXo6e2D80Sg+rkjAUKANuMAeGP+1YFq/Y1NZ289zHc5kh/WRBRtO1eZJPg3u8q3XST+ohz/AMNf5RXtdwh0dDg7lK8/UEVBi/a4ov8ARrPUMLvXaWIHhIACPduxWrcI3ZmsrWQ9WhQn37RmsNgvy3CciN9m4EanzG9X/LJHwraeAbJodOtEcksIlJz4ZAOPhVFgpSlRClKUClKUClKUCqF2p29s9u63LMFIH1eZzn2do8Wz4etVTtK4ivEubaEXbWsMrlZJV5bMEDqOY5c/D1qE4okt7K7sbhdTe+RJgZI5Je9K4+3yOP8A9orutLK+TT0tb/EFus6tE8gMszhWDLEsEe7PTPPkB4VI/o+S5aRZLPVXWQbWO+O3Rl8MxoQuPzqXteJY7ea8lhurS6E8qyRq1yqGMBApzu93LHlUbq/aVcLjvZ7O2XPMwOLqQ/hCjCrn7zcvSqJGW3vYEaWx1BpxbuIZLe4RcKfZG0sqggqGU558vGvLUhq0f0ia51KGGOGLfG0SJskb2iUZX9rlgDr9rlVbfW77V+8t7CzaC2uJN08zcywIUFiW9leS/Zz0rR7fs001dmbffsH9o7OD6lWYg/EVB78DaZbtEl8tusVxcxh5SAc5YAkc+gJGcVi/bvph/Sy7F5zImB5tnb/tX0gigAAAADkAPCsi45hF1xFp0BPKJRKfgd4/NRVGtW8e1VXyUD5AV56jcmKKSQKWKKW2jmWwCcD310UqIwnVeHjDwxHHKNkzzrIQ3I7nfHPPiFP5VuqIAAB0AwPhVE7WuErnUoreO2dFCS7n3EjljAYY6458vUVfKKUpSiFKUoFKUoFKUoODUtEt7gYngilGc4dA3Pz5jrXDHwZp6ggWNrg9f1Kc/wDLU7SgybtD7O7JYZWt7ZUk7ssmwkAEc/qjlWKaTpKzWl3L7RliMWwL0w7OGyOvgMV9W8SQb4xy81P94YrIewayRLvUbaRVbbhcMM/UeRT199VWn9ml0ZdMs3PXugD8OVWaqX2U+xazQf8Al7qWEDyAclR8iKulRCqBrHBE8ut2+oJIoiRAHHPdlQwwOWCDn8qv9KBSlKBSlKBSlKBSlKBSlKBSlKBSlKDh1tf1LnyGflWTcAL3XEV6nhJGX9/1D/qa2SaMMpU9CMVA2XCUEd816NxlMQi9AOeTy8TgfKiuXhWB4r7U0KEI8kc6Njkd6bWAPiQY8n94Va6UohSlKBSlKBSlKBSlKBSlKBSlKBSlKD//2Q==">
            <a:hlinkClick r:id="rId3"/>
          </p:cNvPr>
          <p:cNvSpPr>
            <a:spLocks noChangeAspect="1" noChangeArrowheads="1"/>
          </p:cNvSpPr>
          <p:nvPr/>
        </p:nvSpPr>
        <p:spPr bwMode="auto">
          <a:xfrm>
            <a:off x="793750" y="-1054365"/>
            <a:ext cx="1587500" cy="2198688"/>
          </a:xfrm>
          <a:prstGeom prst="rect">
            <a:avLst/>
          </a:prstGeom>
          <a:noFill/>
        </p:spPr>
        <p:txBody>
          <a:bodyPr vert="horz" wrap="square" lIns="76200" tIns="38100" rIns="76200" bIns="38100" numCol="1" anchor="t" anchorCtr="0" compatLnSpc="1">
            <a:prstTxWarp prst="textNoShape">
              <a:avLst/>
            </a:prstTxWarp>
          </a:bodyPr>
          <a:lstStyle/>
          <a:p>
            <a:endParaRPr lang="pt-BR" sz="1500"/>
          </a:p>
        </p:txBody>
      </p:sp>
      <p:pic>
        <p:nvPicPr>
          <p:cNvPr id="9" name="Imagem 8" descr="http://ts1.mm.bing.net/th?&amp;id=HN.607991615006443756&amp;w=300&amp;h=300&amp;c=0&amp;pid=1.9&amp;rs=0&amp;p=0"/>
          <p:cNvPicPr/>
          <p:nvPr/>
        </p:nvPicPr>
        <p:blipFill>
          <a:blip r:embed="rId4" cstate="print"/>
          <a:srcRect/>
          <a:stretch>
            <a:fillRect/>
          </a:stretch>
        </p:blipFill>
        <p:spPr bwMode="auto">
          <a:xfrm>
            <a:off x="7272300" y="0"/>
            <a:ext cx="1109700" cy="1357333"/>
          </a:xfrm>
          <a:prstGeom prst="rect">
            <a:avLst/>
          </a:prstGeom>
          <a:noFill/>
          <a:ln w="9525">
            <a:noFill/>
            <a:miter lim="800000"/>
            <a:headEnd/>
            <a:tailEnd/>
          </a:ln>
        </p:spPr>
      </p:pic>
      <p:sp>
        <p:nvSpPr>
          <p:cNvPr id="10" name="Título 1"/>
          <p:cNvSpPr txBox="1">
            <a:spLocks/>
          </p:cNvSpPr>
          <p:nvPr/>
        </p:nvSpPr>
        <p:spPr>
          <a:xfrm>
            <a:off x="762000" y="3397560"/>
            <a:ext cx="7620000" cy="952500"/>
          </a:xfrm>
          <a:prstGeom prst="rect">
            <a:avLst/>
          </a:prstGeom>
        </p:spPr>
        <p:txBody>
          <a:bodyPr vert="horz" lIns="76200" tIns="38100" rIns="76200" bIns="38100" rtlCol="0" anchor="ctr">
            <a:normAutofit fontScale="9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67" b="1" dirty="0">
                <a:ln w="11430"/>
                <a:solidFill>
                  <a:srgbClr val="C00000"/>
                </a:solidFill>
                <a:effectLst>
                  <a:outerShdw blurRad="50800" dist="39000" dir="5460000" algn="tl">
                    <a:srgbClr val="000000">
                      <a:alpha val="38000"/>
                    </a:srgbClr>
                  </a:outerShdw>
                </a:effectLst>
              </a:rPr>
              <a:t>Temas Judiciais </a:t>
            </a:r>
          </a:p>
          <a:p>
            <a:r>
              <a:rPr lang="pt-BR" sz="3667" b="1" dirty="0">
                <a:ln w="11430"/>
                <a:solidFill>
                  <a:srgbClr val="C00000"/>
                </a:solidFill>
                <a:effectLst>
                  <a:outerShdw blurRad="50800" dist="39000" dir="5460000" algn="tl">
                    <a:srgbClr val="000000">
                      <a:alpha val="38000"/>
                    </a:srgbClr>
                  </a:outerShdw>
                </a:effectLst>
              </a:rPr>
              <a:t>Relevantes aos RPPS´s</a:t>
            </a:r>
            <a:endParaRPr lang="pt-BR" sz="3667"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0994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51587" y="447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i="1" dirty="0" err="1">
                <a:ln w="11430"/>
                <a:solidFill>
                  <a:srgbClr val="C00000"/>
                </a:solidFill>
                <a:effectLst>
                  <a:outerShdw blurRad="50800" dist="39000" dir="5460000" algn="tl">
                    <a:srgbClr val="000000">
                      <a:alpha val="38000"/>
                    </a:srgbClr>
                  </a:outerShdw>
                </a:effectLst>
              </a:rPr>
              <a:t>Amicus</a:t>
            </a:r>
            <a:r>
              <a:rPr lang="pt-BR" sz="3333" b="1" i="1" dirty="0">
                <a:ln w="11430"/>
                <a:solidFill>
                  <a:srgbClr val="C00000"/>
                </a:solidFill>
                <a:effectLst>
                  <a:outerShdw blurRad="50800" dist="39000" dir="5460000" algn="tl">
                    <a:srgbClr val="000000">
                      <a:alpha val="38000"/>
                    </a:srgbClr>
                  </a:outerShdw>
                </a:effectLst>
              </a:rPr>
              <a:t> </a:t>
            </a:r>
            <a:r>
              <a:rPr lang="pt-BR" sz="3333" b="1" i="1" dirty="0" err="1">
                <a:ln w="11430"/>
                <a:solidFill>
                  <a:srgbClr val="C00000"/>
                </a:solidFill>
                <a:effectLst>
                  <a:outerShdw blurRad="50800" dist="39000" dir="5460000" algn="tl">
                    <a:srgbClr val="000000">
                      <a:alpha val="38000"/>
                    </a:srgbClr>
                  </a:outerShdw>
                </a:effectLst>
              </a:rPr>
              <a:t>Curiae</a:t>
            </a:r>
            <a:endParaRPr lang="pt-BR" sz="3333" b="1" i="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rmAutofit fontScale="70000" lnSpcReduction="20000"/>
          </a:bodyPr>
          <a:lstStyle/>
          <a:p>
            <a:pPr marL="0" indent="0" algn="just">
              <a:lnSpc>
                <a:spcPct val="170000"/>
              </a:lnSpc>
              <a:spcBef>
                <a:spcPts val="0"/>
              </a:spcBef>
              <a:buNone/>
            </a:pPr>
            <a:r>
              <a:rPr lang="pt-BR"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t>
            </a:r>
            <a:r>
              <a:rPr lang="pt-BR" b="1" dirty="0">
                <a:solidFill>
                  <a:srgbClr val="FF0000"/>
                </a:solidFill>
                <a:latin typeface="Verdana" panose="020B0604030504040204" pitchFamily="34" charset="0"/>
                <a:ea typeface="Verdana" panose="020B0604030504040204" pitchFamily="34" charset="0"/>
                <a:cs typeface="Verdana" panose="020B0604030504040204" pitchFamily="34" charset="0"/>
              </a:rPr>
              <a:t>Amigo da Corte".</a:t>
            </a:r>
            <a:r>
              <a:rPr lang="pt-BR" b="1" dirty="0">
                <a:solidFill>
                  <a:srgbClr val="9900CC"/>
                </a:solidFill>
                <a:latin typeface="Verdana" panose="020B0604030504040204" pitchFamily="34" charset="0"/>
                <a:ea typeface="Verdana" panose="020B0604030504040204" pitchFamily="34" charset="0"/>
                <a:cs typeface="Verdana" panose="020B0604030504040204" pitchFamily="34" charset="0"/>
              </a:rPr>
              <a:t> </a:t>
            </a:r>
            <a:r>
              <a:rPr lang="pt-BR" dirty="0">
                <a:latin typeface="Verdana" panose="020B0604030504040204" pitchFamily="34" charset="0"/>
                <a:ea typeface="Verdana" panose="020B0604030504040204" pitchFamily="34" charset="0"/>
                <a:cs typeface="Verdana" panose="020B0604030504040204" pitchFamily="34" charset="0"/>
              </a:rPr>
              <a:t>Intervenção assistencial em processos de controle de constitucionalidade por parte de entidades que tenham representatividade adequada para se manifestar nos autos sobre questão de direito pertinente à controvérsia </a:t>
            </a:r>
            <a:r>
              <a:rPr lang="pt-BR" dirty="0" smtClean="0">
                <a:latin typeface="Verdana" panose="020B0604030504040204" pitchFamily="34" charset="0"/>
                <a:ea typeface="Verdana" panose="020B0604030504040204" pitchFamily="34" charset="0"/>
                <a:cs typeface="Verdana" panose="020B0604030504040204" pitchFamily="34" charset="0"/>
              </a:rPr>
              <a:t>constitucional.</a:t>
            </a:r>
          </a:p>
          <a:p>
            <a:pPr marL="0" indent="0" algn="just">
              <a:lnSpc>
                <a:spcPct val="170000"/>
              </a:lnSpc>
              <a:spcBef>
                <a:spcPts val="0"/>
              </a:spcBef>
              <a:buNone/>
            </a:pPr>
            <a:r>
              <a:rPr lang="pt-BR" dirty="0" smtClean="0">
                <a:latin typeface="Verdana" panose="020B0604030504040204" pitchFamily="34" charset="0"/>
                <a:ea typeface="Verdana" panose="020B0604030504040204" pitchFamily="34" charset="0"/>
                <a:cs typeface="Verdana" panose="020B0604030504040204" pitchFamily="34" charset="0"/>
              </a:rPr>
              <a:t>Não </a:t>
            </a:r>
            <a:r>
              <a:rPr lang="pt-BR" dirty="0">
                <a:latin typeface="Verdana" panose="020B0604030504040204" pitchFamily="34" charset="0"/>
                <a:ea typeface="Verdana" panose="020B0604030504040204" pitchFamily="34" charset="0"/>
                <a:cs typeface="Verdana" panose="020B0604030504040204" pitchFamily="34" charset="0"/>
              </a:rPr>
              <a:t>são partes dos processos; atuam apenas como interessados na </a:t>
            </a:r>
            <a:r>
              <a:rPr lang="pt-BR" dirty="0" smtClean="0">
                <a:latin typeface="Verdana" panose="020B0604030504040204" pitchFamily="34" charset="0"/>
                <a:ea typeface="Verdana" panose="020B0604030504040204" pitchFamily="34" charset="0"/>
                <a:cs typeface="Verdana" panose="020B0604030504040204" pitchFamily="34" charset="0"/>
              </a:rPr>
              <a:t>causa.</a:t>
            </a:r>
          </a:p>
          <a:p>
            <a:pPr marL="0" indent="0" algn="just">
              <a:lnSpc>
                <a:spcPct val="170000"/>
              </a:lnSpc>
              <a:spcBef>
                <a:spcPts val="0"/>
              </a:spcBef>
              <a:buNone/>
            </a:pPr>
            <a:r>
              <a:rPr lang="pt-BR" dirty="0" smtClean="0">
                <a:latin typeface="Verdana" panose="020B0604030504040204" pitchFamily="34" charset="0"/>
                <a:ea typeface="Verdana" panose="020B0604030504040204" pitchFamily="34" charset="0"/>
                <a:cs typeface="Verdana" panose="020B0604030504040204" pitchFamily="34" charset="0"/>
              </a:rPr>
              <a:t>Plural</a:t>
            </a:r>
            <a:r>
              <a:rPr lang="pt-BR" dirty="0">
                <a:latin typeface="Verdana" panose="020B0604030504040204" pitchFamily="34" charset="0"/>
                <a:ea typeface="Verdana" panose="020B0604030504040204" pitchFamily="34" charset="0"/>
                <a:cs typeface="Verdana" panose="020B0604030504040204" pitchFamily="34" charset="0"/>
              </a:rPr>
              <a:t>: </a:t>
            </a:r>
            <a:r>
              <a:rPr lang="pt-BR" b="1" i="1" dirty="0" err="1">
                <a:solidFill>
                  <a:srgbClr val="FF0000"/>
                </a:solidFill>
                <a:latin typeface="Verdana" panose="020B0604030504040204" pitchFamily="34" charset="0"/>
                <a:ea typeface="Verdana" panose="020B0604030504040204" pitchFamily="34" charset="0"/>
                <a:cs typeface="Verdana" panose="020B0604030504040204" pitchFamily="34" charset="0"/>
              </a:rPr>
              <a:t>Amici</a:t>
            </a:r>
            <a:r>
              <a:rPr lang="pt-BR" b="1" i="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pt-BR" b="1" i="1" dirty="0" err="1">
                <a:solidFill>
                  <a:srgbClr val="FF0000"/>
                </a:solidFill>
                <a:latin typeface="Verdana" panose="020B0604030504040204" pitchFamily="34" charset="0"/>
                <a:ea typeface="Verdana" panose="020B0604030504040204" pitchFamily="34" charset="0"/>
                <a:cs typeface="Verdana" panose="020B0604030504040204" pitchFamily="34" charset="0"/>
              </a:rPr>
              <a:t>curiae</a:t>
            </a:r>
            <a:r>
              <a:rPr lang="pt-BR" b="1" i="1" dirty="0">
                <a:solidFill>
                  <a:srgbClr val="FF0066"/>
                </a:solidFill>
                <a:latin typeface="Verdana" panose="020B0604030504040204" pitchFamily="34" charset="0"/>
                <a:ea typeface="Verdana" panose="020B0604030504040204" pitchFamily="34" charset="0"/>
                <a:cs typeface="Verdana" panose="020B0604030504040204" pitchFamily="34" charset="0"/>
              </a:rPr>
              <a:t> </a:t>
            </a:r>
            <a:r>
              <a:rPr lang="pt-BR" dirty="0">
                <a:latin typeface="Verdana" panose="020B0604030504040204" pitchFamily="34" charset="0"/>
                <a:ea typeface="Verdana" panose="020B0604030504040204" pitchFamily="34" charset="0"/>
                <a:cs typeface="Verdana" panose="020B0604030504040204" pitchFamily="34" charset="0"/>
              </a:rPr>
              <a:t>(amigos da Corte). </a:t>
            </a: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28346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4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marL="1142954" indent="-1142954">
              <a:lnSpc>
                <a:spcPct val="150000"/>
              </a:lnSpc>
              <a:spcBef>
                <a:spcPts val="0"/>
              </a:spcBef>
              <a:buFont typeface="+mj-lt"/>
              <a:buAutoNum type="arabicPeriod"/>
            </a:pPr>
            <a:r>
              <a:rPr lang="pt-BR" sz="7166" dirty="0">
                <a:ln w="11430"/>
                <a:latin typeface="Verdana" panose="020B0604030504040204" pitchFamily="34" charset="0"/>
                <a:ea typeface="Verdana" panose="020B0604030504040204" pitchFamily="34" charset="0"/>
                <a:cs typeface="Verdana" panose="020B0604030504040204" pitchFamily="34" charset="0"/>
              </a:rPr>
              <a:t>Unidade Gestora Única</a:t>
            </a:r>
          </a:p>
          <a:p>
            <a:pPr marL="1142954" indent="-1142954">
              <a:lnSpc>
                <a:spcPct val="150000"/>
              </a:lnSpc>
              <a:spcBef>
                <a:spcPts val="0"/>
              </a:spcBef>
              <a:buFont typeface="+mj-lt"/>
              <a:buAutoNum type="arabicPeriod"/>
            </a:pPr>
            <a:r>
              <a:rPr lang="pt-BR" sz="7166" dirty="0">
                <a:ln w="11430"/>
                <a:latin typeface="Verdana" panose="020B0604030504040204" pitchFamily="34" charset="0"/>
                <a:ea typeface="Verdana" panose="020B0604030504040204" pitchFamily="34" charset="0"/>
                <a:cs typeface="Verdana" panose="020B0604030504040204" pitchFamily="34" charset="0"/>
              </a:rPr>
              <a:t>Bônus de 17% </a:t>
            </a:r>
          </a:p>
          <a:p>
            <a:pPr marL="1142954" indent="-1142954">
              <a:lnSpc>
                <a:spcPct val="150000"/>
              </a:lnSpc>
              <a:spcBef>
                <a:spcPts val="0"/>
              </a:spcBef>
              <a:buFont typeface="+mj-lt"/>
              <a:buAutoNum type="arabicPeriod"/>
            </a:pPr>
            <a:r>
              <a:rPr lang="pt-BR" sz="7166" dirty="0">
                <a:ln w="11430"/>
                <a:latin typeface="Verdana" panose="020B0604030504040204" pitchFamily="34" charset="0"/>
                <a:ea typeface="Verdana" panose="020B0604030504040204" pitchFamily="34" charset="0"/>
                <a:cs typeface="Verdana" panose="020B0604030504040204" pitchFamily="34" charset="0"/>
              </a:rPr>
              <a:t>Paridade/integralidade nas pensões</a:t>
            </a:r>
          </a:p>
          <a:p>
            <a:pPr marL="1142954" indent="-1142954">
              <a:lnSpc>
                <a:spcPct val="150000"/>
              </a:lnSpc>
              <a:spcBef>
                <a:spcPts val="0"/>
              </a:spcBef>
              <a:buFont typeface="+mj-lt"/>
              <a:buAutoNum type="arabicPeriod"/>
            </a:pPr>
            <a:r>
              <a:rPr lang="pt-BR" sz="7166" dirty="0">
                <a:ln w="11430"/>
                <a:latin typeface="Verdana" panose="020B0604030504040204" pitchFamily="34" charset="0"/>
                <a:ea typeface="Verdana" panose="020B0604030504040204" pitchFamily="34" charset="0"/>
                <a:cs typeface="Verdana" panose="020B0604030504040204" pitchFamily="34" charset="0"/>
              </a:rPr>
              <a:t>Policiais Civis</a:t>
            </a:r>
          </a:p>
          <a:p>
            <a:pPr marL="1142954" indent="-1142954">
              <a:lnSpc>
                <a:spcPct val="150000"/>
              </a:lnSpc>
              <a:spcBef>
                <a:spcPts val="0"/>
              </a:spcBef>
              <a:buFont typeface="+mj-lt"/>
              <a:buAutoNum type="arabicPeriod"/>
            </a:pPr>
            <a:r>
              <a:rPr lang="pt-BR" sz="7166" dirty="0">
                <a:ln w="11430"/>
                <a:latin typeface="Verdana" panose="020B0604030504040204" pitchFamily="34" charset="0"/>
                <a:ea typeface="Verdana" panose="020B0604030504040204" pitchFamily="34" charset="0"/>
                <a:cs typeface="Verdana" panose="020B0604030504040204" pitchFamily="34" charset="0"/>
              </a:rPr>
              <a:t>Teto salarial</a:t>
            </a:r>
            <a:r>
              <a:rPr lang="pt-BR" sz="7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t/>
            </a:r>
            <a:br>
              <a:rPr lang="pt-BR" sz="7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br>
            <a:r>
              <a:rPr lang="pt-B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t/>
            </a:r>
            <a:br>
              <a:rPr lang="pt-B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br>
            <a:r>
              <a:rPr lang="pt-B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t/>
            </a:r>
            <a:br>
              <a:rPr lang="pt-B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rPr>
            </a:br>
            <a:endParaRPr lang="pt-B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pic>
        <p:nvPicPr>
          <p:cNvPr id="5" name="Imagem 4" descr="http://ts1.mm.bing.net/th?&amp;id=HN.607991615006443756&amp;w=300&amp;h=300&amp;c=0&amp;pid=1.9&amp;rs=0&amp;p=0"/>
          <p:cNvPicPr/>
          <p:nvPr/>
        </p:nvPicPr>
        <p:blipFill>
          <a:blip r:embed="rId2" cstate="print"/>
          <a:srcRect/>
          <a:stretch>
            <a:fillRect/>
          </a:stretch>
        </p:blipFill>
        <p:spPr bwMode="auto">
          <a:xfrm>
            <a:off x="7399300" y="127000"/>
            <a:ext cx="1109700" cy="1357333"/>
          </a:xfrm>
          <a:prstGeom prst="rect">
            <a:avLst/>
          </a:prstGeom>
          <a:noFill/>
          <a:ln w="9525">
            <a:noFill/>
            <a:miter lim="800000"/>
            <a:headEnd/>
            <a:tailEnd/>
          </a:ln>
        </p:spPr>
      </p:pic>
      <p:sp>
        <p:nvSpPr>
          <p:cNvPr id="6" name="Título 1"/>
          <p:cNvSpPr txBox="1">
            <a:spLocks/>
          </p:cNvSpPr>
          <p:nvPr/>
        </p:nvSpPr>
        <p:spPr>
          <a:xfrm>
            <a:off x="851587" y="1048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Temas Escolhidos</a:t>
            </a:r>
            <a:endParaRPr lang="pt-BR" sz="3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8030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3371867" y="338498"/>
            <a:ext cx="5837887" cy="605230"/>
          </a:xfrm>
          <a:prstGeom prst="rect">
            <a:avLst/>
          </a:prstGeom>
          <a:noFill/>
        </p:spPr>
        <p:txBody>
          <a:bodyPr wrap="square" rtlCol="0">
            <a:spAutoFit/>
          </a:bodyPr>
          <a:lstStyle/>
          <a:p>
            <a:r>
              <a:rPr lang="pt-BR" sz="3333" b="1" dirty="0">
                <a:solidFill>
                  <a:srgbClr val="006600"/>
                </a:solidFill>
                <a:effectLst>
                  <a:outerShdw blurRad="38100" dist="38100" dir="2700000" algn="tl">
                    <a:srgbClr val="000000">
                      <a:alpha val="43137"/>
                    </a:srgbClr>
                  </a:outerShdw>
                </a:effectLst>
              </a:rPr>
              <a:t>Militares</a:t>
            </a:r>
            <a:endParaRPr lang="pt-BR" sz="3333" b="1" dirty="0">
              <a:solidFill>
                <a:srgbClr val="006600"/>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143000" y="1786165"/>
            <a:ext cx="6858000" cy="3771636"/>
          </a:xfrm>
        </p:spPr>
        <p:txBody>
          <a:bodyPr>
            <a:normAutofit fontScale="70000" lnSpcReduction="20000"/>
          </a:bodyPr>
          <a:lstStyle/>
          <a:p>
            <a:pPr algn="just">
              <a:lnSpc>
                <a:spcPct val="150000"/>
              </a:lnSpc>
              <a:spcBef>
                <a:spcPts val="0"/>
              </a:spcBef>
              <a:buFont typeface="Wingdings" panose="05000000000000000000" pitchFamily="2" charset="2"/>
              <a:buChar char="ü"/>
            </a:pPr>
            <a:r>
              <a:rPr lang="pt-BR" dirty="0" err="1" smtClean="0">
                <a:latin typeface="Verdana" panose="020B0604030504040204" pitchFamily="34" charset="0"/>
                <a:ea typeface="Verdana" panose="020B0604030504040204" pitchFamily="34" charset="0"/>
                <a:cs typeface="Verdana" panose="020B0604030504040204" pitchFamily="34" charset="0"/>
              </a:rPr>
              <a:t>ADI’s</a:t>
            </a:r>
            <a:r>
              <a:rPr lang="pt-BR" dirty="0" smtClean="0">
                <a:latin typeface="Verdana" panose="020B0604030504040204" pitchFamily="34" charset="0"/>
                <a:ea typeface="Verdana" panose="020B0604030504040204" pitchFamily="34" charset="0"/>
                <a:cs typeface="Verdana" panose="020B0604030504040204" pitchFamily="34" charset="0"/>
              </a:rPr>
              <a:t> 4912 e 4967 - Inconstitucionalidade da unificação do regime previdenciário dos militares.</a:t>
            </a:r>
          </a:p>
          <a:p>
            <a:pPr algn="just">
              <a:lnSpc>
                <a:spcPct val="150000"/>
              </a:lnSpc>
              <a:spcBef>
                <a:spcPts val="0"/>
              </a:spcBef>
              <a:buFont typeface="Wingdings" panose="05000000000000000000" pitchFamily="2" charset="2"/>
              <a:buChar char="ü"/>
            </a:pPr>
            <a:r>
              <a:rPr lang="pt-BR" dirty="0" smtClean="0">
                <a:latin typeface="Verdana" panose="020B0604030504040204" pitchFamily="34" charset="0"/>
                <a:ea typeface="Verdana" panose="020B0604030504040204" pitchFamily="34" charset="0"/>
                <a:cs typeface="Verdana" panose="020B0604030504040204" pitchFamily="34" charset="0"/>
              </a:rPr>
              <a:t>RE 596701 - CP entre a Emenda Constitucional nº 20/1998 e a Emenda Constitucional nº 41/2003 - aplicação do mesmo entendimento válido aos servidores civis - imunidade.</a:t>
            </a:r>
          </a:p>
          <a:p>
            <a:pPr algn="just">
              <a:lnSpc>
                <a:spcPct val="150000"/>
              </a:lnSpc>
              <a:spcBef>
                <a:spcPts val="0"/>
              </a:spcBef>
              <a:buFont typeface="Wingdings" panose="05000000000000000000" pitchFamily="2" charset="2"/>
              <a:buChar char="ü"/>
            </a:pPr>
            <a:r>
              <a:rPr lang="pt-BR" dirty="0" smtClean="0">
                <a:latin typeface="Verdana" panose="020B0604030504040204" pitchFamily="34" charset="0"/>
                <a:ea typeface="Verdana" panose="020B0604030504040204" pitchFamily="34" charset="0"/>
                <a:cs typeface="Verdana" panose="020B0604030504040204" pitchFamily="34" charset="0"/>
              </a:rPr>
              <a:t>Matéria específica - Encaminhamento para </a:t>
            </a:r>
            <a:r>
              <a:rPr lang="pt-BR" b="1" dirty="0" smtClean="0">
                <a:latin typeface="Verdana" panose="020B0604030504040204" pitchFamily="34" charset="0"/>
                <a:ea typeface="Verdana" panose="020B0604030504040204" pitchFamily="34" charset="0"/>
                <a:cs typeface="Verdana" panose="020B0604030504040204" pitchFamily="34" charset="0"/>
              </a:rPr>
              <a:t>GT Militares</a:t>
            </a:r>
            <a:r>
              <a:rPr lang="pt-BR" dirty="0" smtClean="0">
                <a:latin typeface="Verdana" panose="020B0604030504040204" pitchFamily="34" charset="0"/>
                <a:ea typeface="Verdana" panose="020B0604030504040204" pitchFamily="34" charset="0"/>
                <a:cs typeface="Verdana" panose="020B0604030504040204" pitchFamily="34" charset="0"/>
              </a:rPr>
              <a:t>.</a:t>
            </a:r>
            <a:endParaRPr lang="pt-BR" b="1" dirty="0" smtClean="0">
              <a:latin typeface="Verdana" panose="020B0604030504040204" pitchFamily="34" charset="0"/>
              <a:ea typeface="Verdana" panose="020B0604030504040204" pitchFamily="34" charset="0"/>
              <a:cs typeface="Verdana" panose="020B0604030504040204" pitchFamily="34" charset="0"/>
            </a:endParaRPr>
          </a:p>
          <a:p>
            <a:endParaRPr lang="pt-BR"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184919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3371867" y="338498"/>
            <a:ext cx="5837887" cy="605230"/>
          </a:xfrm>
          <a:prstGeom prst="rect">
            <a:avLst/>
          </a:prstGeom>
          <a:noFill/>
        </p:spPr>
        <p:txBody>
          <a:bodyPr wrap="square" rtlCol="0">
            <a:spAutoFit/>
          </a:bodyPr>
          <a:lstStyle/>
          <a:p>
            <a:r>
              <a:rPr lang="pt-BR" sz="3333" b="1" dirty="0">
                <a:solidFill>
                  <a:srgbClr val="006600"/>
                </a:solidFill>
                <a:effectLst>
                  <a:outerShdw blurRad="38100" dist="38100" dir="2700000" algn="tl">
                    <a:srgbClr val="000000">
                      <a:alpha val="43137"/>
                    </a:srgbClr>
                  </a:outerShdw>
                </a:effectLst>
              </a:rPr>
              <a:t>Militares</a:t>
            </a:r>
            <a:endParaRPr lang="pt-BR" sz="3333" b="1" dirty="0">
              <a:solidFill>
                <a:srgbClr val="006600"/>
              </a:solidFill>
              <a:effectLst>
                <a:outerShdw blurRad="38100" dist="38100" dir="2700000" algn="tl">
                  <a:srgbClr val="000000">
                    <a:alpha val="43137"/>
                  </a:srgbClr>
                </a:outerShdw>
              </a:effectLst>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Espaço Reservado para Conteúdo 2"/>
          <p:cNvSpPr txBox="1">
            <a:spLocks/>
          </p:cNvSpPr>
          <p:nvPr/>
        </p:nvSpPr>
        <p:spPr>
          <a:xfrm>
            <a:off x="1270000" y="1460500"/>
            <a:ext cx="6858000" cy="3771636"/>
          </a:xfrm>
          <a:prstGeom prst="rect">
            <a:avLst/>
          </a:prstGeom>
        </p:spPr>
        <p:txBody>
          <a:bodyPr vert="horz" lIns="76200" tIns="38100" rIns="76200" bIns="3810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fontAlgn="t">
              <a:lnSpc>
                <a:spcPct val="170000"/>
              </a:lnSpc>
              <a:spcBef>
                <a:spcPts val="0"/>
              </a:spcBef>
              <a:buFont typeface="Wingdings" panose="05000000000000000000" pitchFamily="2" charset="2"/>
              <a:buChar char="ü"/>
            </a:pPr>
            <a:r>
              <a:rPr lang="pt-BR" sz="1833" dirty="0">
                <a:latin typeface="Verdana" panose="020B0604030504040204" pitchFamily="34" charset="0"/>
                <a:ea typeface="Verdana" panose="020B0604030504040204" pitchFamily="34" charset="0"/>
                <a:cs typeface="Verdana" panose="020B0604030504040204" pitchFamily="34" charset="0"/>
              </a:rPr>
              <a:t>ADI 5154/PA, em que se pede liminar para que sejam suspensos dispositivos da Lei Complementar nº 39/2002, que institui o RPPS/PA.</a:t>
            </a:r>
          </a:p>
          <a:p>
            <a:pPr algn="just" fontAlgn="t">
              <a:lnSpc>
                <a:spcPct val="170000"/>
              </a:lnSpc>
              <a:spcBef>
                <a:spcPts val="0"/>
              </a:spcBef>
              <a:buFont typeface="Wingdings" panose="05000000000000000000" pitchFamily="2" charset="2"/>
              <a:buChar char="ü"/>
            </a:pPr>
            <a:r>
              <a:rPr lang="pt-BR" sz="1833" dirty="0">
                <a:latin typeface="Verdana" panose="020B0604030504040204" pitchFamily="34" charset="0"/>
                <a:ea typeface="Verdana" panose="020B0604030504040204" pitchFamily="34" charset="0"/>
                <a:cs typeface="Verdana" panose="020B0604030504040204" pitchFamily="34" charset="0"/>
              </a:rPr>
              <a:t>Necessidade de regimes próprios de previdência social diferenciados, separando os militares dos estados e do Distrito Federal (DF) dos demais servidores públicos daquelas unidades federativas.</a:t>
            </a:r>
            <a:endParaRPr lang="pt-BR" sz="1833"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71445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11627" y="1417340"/>
            <a:ext cx="6858000" cy="3771636"/>
          </a:xfrm>
        </p:spPr>
        <p:txBody>
          <a:bodyPr/>
          <a:lstStyle/>
          <a:p>
            <a:pPr marL="0" indent="0" algn="ctr">
              <a:buNone/>
            </a:pPr>
            <a:endParaRPr lang="pt-BR"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marL="0" indent="0" algn="ctr">
              <a:lnSpc>
                <a:spcPct val="150000"/>
              </a:lnSpc>
              <a:spcBef>
                <a:spcPts val="0"/>
              </a:spcBef>
              <a:buNone/>
            </a:pPr>
            <a:r>
              <a:rPr lang="pt-BR" sz="2000" dirty="0" err="1">
                <a:latin typeface="Verdana" panose="020B0604030504040204" pitchFamily="34" charset="0"/>
                <a:ea typeface="Verdana" panose="020B0604030504040204" pitchFamily="34" charset="0"/>
                <a:cs typeface="Verdana" panose="020B0604030504040204" pitchFamily="34" charset="0"/>
              </a:rPr>
              <a:t>ADI’s</a:t>
            </a:r>
            <a:r>
              <a:rPr lang="pt-BR" sz="2000" dirty="0">
                <a:latin typeface="Verdana" panose="020B0604030504040204" pitchFamily="34" charset="0"/>
                <a:ea typeface="Verdana" panose="020B0604030504040204" pitchFamily="34" charset="0"/>
                <a:cs typeface="Verdana" panose="020B0604030504040204" pitchFamily="34" charset="0"/>
              </a:rPr>
              <a:t> </a:t>
            </a:r>
            <a:r>
              <a:rPr lang="pt-BR" sz="2000" dirty="0">
                <a:latin typeface="Verdana" panose="020B0604030504040204" pitchFamily="34" charset="0"/>
                <a:ea typeface="Verdana" panose="020B0604030504040204" pitchFamily="34" charset="0"/>
                <a:cs typeface="Verdana" panose="020B0604030504040204" pitchFamily="34" charset="0"/>
              </a:rPr>
              <a:t>3297</a:t>
            </a:r>
            <a:r>
              <a:rPr lang="pt-BR" sz="2000" dirty="0">
                <a:latin typeface="Verdana" panose="020B0604030504040204" pitchFamily="34" charset="0"/>
                <a:ea typeface="Verdana" panose="020B0604030504040204" pitchFamily="34" charset="0"/>
                <a:cs typeface="Verdana" panose="020B0604030504040204" pitchFamily="34" charset="0"/>
              </a:rPr>
              <a:t>, 3310, </a:t>
            </a:r>
            <a:r>
              <a:rPr lang="pt-BR" sz="2000" dirty="0">
                <a:latin typeface="Verdana" panose="020B0604030504040204" pitchFamily="34" charset="0"/>
                <a:ea typeface="Verdana" panose="020B0604030504040204" pitchFamily="34" charset="0"/>
                <a:cs typeface="Verdana" panose="020B0604030504040204" pitchFamily="34" charset="0"/>
              </a:rPr>
              <a:t>3593</a:t>
            </a:r>
          </a:p>
          <a:p>
            <a:pPr marL="0" indent="0" algn="ctr">
              <a:lnSpc>
                <a:spcPct val="150000"/>
              </a:lnSpc>
              <a:spcBef>
                <a:spcPts val="0"/>
              </a:spcBef>
              <a:buNone/>
            </a:pPr>
            <a:endParaRPr lang="pt-BR" sz="2000" dirty="0">
              <a:latin typeface="Verdana" panose="020B0604030504040204" pitchFamily="34" charset="0"/>
              <a:ea typeface="Verdana" panose="020B0604030504040204" pitchFamily="34" charset="0"/>
              <a:cs typeface="Verdana" panose="020B0604030504040204" pitchFamily="34" charset="0"/>
            </a:endParaRPr>
          </a:p>
          <a:p>
            <a:pPr marL="0" indent="0" algn="ctr">
              <a:lnSpc>
                <a:spcPct val="150000"/>
              </a:lnSpc>
              <a:spcBef>
                <a:spcPts val="0"/>
              </a:spcBef>
              <a:buNone/>
            </a:pPr>
            <a:r>
              <a:rPr lang="pt-BR" sz="2000" dirty="0">
                <a:latin typeface="Verdana" panose="020B0604030504040204" pitchFamily="34" charset="0"/>
                <a:ea typeface="Verdana" panose="020B0604030504040204" pitchFamily="34" charset="0"/>
                <a:cs typeface="Verdana" panose="020B0604030504040204" pitchFamily="34" charset="0"/>
              </a:rPr>
              <a:t>Tutela de </a:t>
            </a:r>
            <a:r>
              <a:rPr lang="pt-BR" sz="2000" dirty="0">
                <a:latin typeface="Verdana" panose="020B0604030504040204" pitchFamily="34" charset="0"/>
                <a:ea typeface="Verdana" panose="020B0604030504040204" pitchFamily="34" charset="0"/>
                <a:cs typeface="Verdana" panose="020B0604030504040204" pitchFamily="34" charset="0"/>
              </a:rPr>
              <a:t>Urgência</a:t>
            </a:r>
            <a:r>
              <a:rPr lang="pt-BR" sz="2000" dirty="0">
                <a:latin typeface="Verdana" panose="020B0604030504040204" pitchFamily="34" charset="0"/>
                <a:ea typeface="Verdana" panose="020B0604030504040204" pitchFamily="34" charset="0"/>
                <a:cs typeface="Verdana" panose="020B0604030504040204" pitchFamily="34" charset="0"/>
              </a:rPr>
              <a:t> </a:t>
            </a:r>
            <a:r>
              <a:rPr lang="pt-BR" sz="2000" dirty="0">
                <a:latin typeface="Verdana" panose="020B0604030504040204" pitchFamily="34" charset="0"/>
                <a:ea typeface="Verdana" panose="020B0604030504040204" pitchFamily="34" charset="0"/>
                <a:cs typeface="Verdana" panose="020B0604030504040204" pitchFamily="34" charset="0"/>
              </a:rPr>
              <a:t>- </a:t>
            </a:r>
            <a:r>
              <a:rPr lang="pt-BR" sz="2000" dirty="0">
                <a:latin typeface="Verdana" panose="020B0604030504040204" pitchFamily="34" charset="0"/>
                <a:ea typeface="Verdana" panose="020B0604030504040204" pitchFamily="34" charset="0"/>
                <a:cs typeface="Verdana" panose="020B0604030504040204" pitchFamily="34" charset="0"/>
              </a:rPr>
              <a:t>declaração </a:t>
            </a:r>
            <a:r>
              <a:rPr lang="pt-BR" sz="2000" dirty="0">
                <a:latin typeface="Verdana" panose="020B0604030504040204" pitchFamily="34" charset="0"/>
                <a:ea typeface="Verdana" panose="020B0604030504040204" pitchFamily="34" charset="0"/>
                <a:cs typeface="Verdana" panose="020B0604030504040204" pitchFamily="34" charset="0"/>
              </a:rPr>
              <a:t>de </a:t>
            </a:r>
            <a:r>
              <a:rPr lang="pt-BR" sz="2000" dirty="0">
                <a:latin typeface="Verdana" panose="020B0604030504040204" pitchFamily="34" charset="0"/>
                <a:ea typeface="Verdana" panose="020B0604030504040204" pitchFamily="34" charset="0"/>
                <a:cs typeface="Verdana" panose="020B0604030504040204" pitchFamily="34" charset="0"/>
              </a:rPr>
              <a:t>constitucionalidade dos dispositivos de </a:t>
            </a:r>
            <a:r>
              <a:rPr lang="pt-BR" sz="2000" dirty="0">
                <a:latin typeface="Verdana" panose="020B0604030504040204" pitchFamily="34" charset="0"/>
                <a:ea typeface="Verdana" panose="020B0604030504040204" pitchFamily="34" charset="0"/>
                <a:cs typeface="Verdana" panose="020B0604030504040204" pitchFamily="34" charset="0"/>
              </a:rPr>
              <a:t>lei atacados.</a:t>
            </a:r>
          </a:p>
          <a:p>
            <a:pPr marL="0" indent="0" algn="just">
              <a:lnSpc>
                <a:spcPct val="150000"/>
              </a:lnSpc>
              <a:spcBef>
                <a:spcPts val="0"/>
              </a:spcBef>
              <a:buNone/>
            </a:pPr>
            <a:r>
              <a:rPr lang="pt-BR" sz="2000" dirty="0">
                <a:latin typeface="Verdana" panose="020B0604030504040204" pitchFamily="34" charset="0"/>
                <a:ea typeface="Verdana" panose="020B0604030504040204" pitchFamily="34" charset="0"/>
                <a:cs typeface="Verdana" panose="020B0604030504040204" pitchFamily="34" charset="0"/>
              </a:rPr>
              <a:t> </a:t>
            </a:r>
          </a:p>
        </p:txBody>
      </p:sp>
      <p:sp>
        <p:nvSpPr>
          <p:cNvPr id="5" name="Retângulo 4"/>
          <p:cNvSpPr/>
          <p:nvPr/>
        </p:nvSpPr>
        <p:spPr>
          <a:xfrm>
            <a:off x="4495025" y="2472779"/>
            <a:ext cx="153953" cy="769441"/>
          </a:xfrm>
          <a:prstGeom prst="rect">
            <a:avLst/>
          </a:prstGeom>
          <a:noFill/>
        </p:spPr>
        <p:txBody>
          <a:bodyPr wrap="none" lIns="76200" tIns="38100" rIns="76200" bIns="38100">
            <a:spAutoFit/>
          </a:bodyPr>
          <a:lstStyle/>
          <a:p>
            <a:pPr algn="ctr"/>
            <a:endParaRPr lang="pt-BR" sz="4500" b="1" spc="25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6" name="Imagem 5"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7" name="Título 1"/>
          <p:cNvSpPr txBox="1">
            <a:spLocks/>
          </p:cNvSpPr>
          <p:nvPr/>
        </p:nvSpPr>
        <p:spPr>
          <a:xfrm>
            <a:off x="1014367" y="971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Unidade Gestora Única</a:t>
            </a:r>
            <a:endParaRPr lang="pt-BR" sz="3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06457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014367" y="971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Unidade Gestora Única</a:t>
            </a:r>
            <a:endParaRPr lang="pt-BR" sz="3333"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rmAutofit lnSpcReduction="10000"/>
          </a:bodyPr>
          <a:lstStyle/>
          <a:p>
            <a:pPr algn="ctr">
              <a:lnSpc>
                <a:spcPct val="150000"/>
              </a:lnSpc>
              <a:spcBef>
                <a:spcPts val="0"/>
              </a:spcBef>
              <a:buNone/>
            </a:pPr>
            <a:r>
              <a:rPr lang="pt-BR" sz="2917" b="1" dirty="0">
                <a:solidFill>
                  <a:srgbClr val="C00000"/>
                </a:solidFill>
              </a:rPr>
              <a:t>ADPF 263</a:t>
            </a:r>
          </a:p>
          <a:p>
            <a:pPr algn="just">
              <a:lnSpc>
                <a:spcPct val="150000"/>
              </a:lnSpc>
              <a:spcBef>
                <a:spcPts val="0"/>
              </a:spcBef>
              <a:buNone/>
            </a:pPr>
            <a:r>
              <a:rPr lang="pt-BR" dirty="0" smtClean="0"/>
              <a:t>	Trata-se a ação indicada de providência levada a efeito pela PGE-PB no sentido de prestigiar o caráter ambivalente dos instrumentos de controle da constitucionalidade das leis e dos atos normativos, conforme o ordenamento jurídico brasileiro.</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0000" lnSpcReduction="20000"/>
          </a:bodyPr>
          <a:lstStyle/>
          <a:p>
            <a:pPr algn="ctr">
              <a:lnSpc>
                <a:spcPct val="160000"/>
              </a:lnSpc>
              <a:spcBef>
                <a:spcPts val="0"/>
              </a:spcBef>
              <a:buNone/>
            </a:pPr>
            <a:r>
              <a:rPr lang="pt-BR" sz="3333" b="1" dirty="0">
                <a:solidFill>
                  <a:srgbClr val="C00000"/>
                </a:solidFill>
              </a:rPr>
              <a:t>Objetivos Específicos</a:t>
            </a:r>
          </a:p>
          <a:p>
            <a:pPr algn="just">
              <a:lnSpc>
                <a:spcPct val="160000"/>
              </a:lnSpc>
              <a:spcBef>
                <a:spcPts val="0"/>
              </a:spcBef>
              <a:buFont typeface="Wingdings" panose="05000000000000000000" pitchFamily="2" charset="2"/>
              <a:buChar char="ü"/>
            </a:pPr>
            <a:r>
              <a:rPr lang="pt-BR" dirty="0" smtClean="0"/>
              <a:t>Estancar a produção – e efeitos – de julgamentos no âmbito da Paraíba no sentido de afastar a competência administrativa, prevista em lei, da autarquia </a:t>
            </a:r>
            <a:r>
              <a:rPr lang="pt-BR" b="1" i="1" dirty="0" err="1" smtClean="0"/>
              <a:t>PBPrev</a:t>
            </a:r>
            <a:r>
              <a:rPr lang="pt-BR" dirty="0" smtClean="0"/>
              <a:t>, da gestão previdenciária e do controle de pagamento de benefícios.</a:t>
            </a:r>
          </a:p>
          <a:p>
            <a:pPr algn="just">
              <a:lnSpc>
                <a:spcPct val="160000"/>
              </a:lnSpc>
              <a:spcBef>
                <a:spcPts val="0"/>
              </a:spcBef>
              <a:buFont typeface="Wingdings" panose="05000000000000000000" pitchFamily="2" charset="2"/>
              <a:buChar char="ü"/>
            </a:pPr>
            <a:r>
              <a:rPr lang="pt-BR" dirty="0" smtClean="0"/>
              <a:t>Provocar o STF ao pronunciamento cautelar acerca da constitucionalidade dos dispositivos da Lei Estadual nº 7.517/2003, instituidora do RPPS na Paraíba.</a:t>
            </a:r>
          </a:p>
          <a:p>
            <a:pPr marL="0" indent="0">
              <a:buNone/>
            </a:pPr>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7" name="Título 1"/>
          <p:cNvSpPr txBox="1">
            <a:spLocks/>
          </p:cNvSpPr>
          <p:nvPr/>
        </p:nvSpPr>
        <p:spPr>
          <a:xfrm>
            <a:off x="1014367" y="971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Unidade Gestora Única</a:t>
            </a:r>
            <a:endParaRPr lang="pt-BR" sz="3333"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1620" y="1357333"/>
            <a:ext cx="6858000" cy="4200467"/>
          </a:xfrm>
        </p:spPr>
        <p:txBody>
          <a:bodyPr>
            <a:normAutofit fontScale="32500" lnSpcReduction="20000"/>
          </a:bodyPr>
          <a:lstStyle/>
          <a:p>
            <a:pPr algn="ctr">
              <a:lnSpc>
                <a:spcPct val="170000"/>
              </a:lnSpc>
              <a:spcBef>
                <a:spcPts val="0"/>
              </a:spcBef>
              <a:buNone/>
            </a:pPr>
            <a:r>
              <a:rPr lang="pt-BR" sz="4583" b="1" dirty="0">
                <a:solidFill>
                  <a:srgbClr val="C00000"/>
                </a:solidFill>
              </a:rPr>
              <a:t>Núcleos da Tese</a:t>
            </a:r>
            <a:endParaRPr lang="pt-BR" sz="4583" dirty="0"/>
          </a:p>
          <a:p>
            <a:pPr marL="476231" indent="-476231" algn="just">
              <a:lnSpc>
                <a:spcPct val="170000"/>
              </a:lnSpc>
              <a:spcBef>
                <a:spcPts val="0"/>
              </a:spcBef>
              <a:buFont typeface="+mj-lt"/>
              <a:buAutoNum type="romanLcPeriod"/>
            </a:pPr>
            <a:r>
              <a:rPr lang="pt-BR" sz="4583" dirty="0"/>
              <a:t>Violação do Princípio da Separação dos Poderes;</a:t>
            </a:r>
          </a:p>
          <a:p>
            <a:pPr marL="476231" indent="-476231" algn="just">
              <a:lnSpc>
                <a:spcPct val="170000"/>
              </a:lnSpc>
              <a:spcBef>
                <a:spcPts val="0"/>
              </a:spcBef>
              <a:buFont typeface="+mj-lt"/>
              <a:buAutoNum type="romanLcPeriod"/>
            </a:pPr>
            <a:r>
              <a:rPr lang="pt-BR" sz="4583" dirty="0"/>
              <a:t> Violação do Princípio da Isonomia;</a:t>
            </a:r>
          </a:p>
          <a:p>
            <a:pPr marL="476231" indent="-476231" algn="just">
              <a:lnSpc>
                <a:spcPct val="170000"/>
              </a:lnSpc>
              <a:spcBef>
                <a:spcPts val="0"/>
              </a:spcBef>
              <a:buFont typeface="+mj-lt"/>
              <a:buAutoNum type="romanLcPeriod"/>
            </a:pPr>
            <a:r>
              <a:rPr lang="pt-BR" sz="4583" dirty="0"/>
              <a:t> Impossibilidade de existência de mais de um regime próprio no Estado.</a:t>
            </a:r>
          </a:p>
          <a:p>
            <a:pPr algn="ctr">
              <a:lnSpc>
                <a:spcPct val="170000"/>
              </a:lnSpc>
              <a:spcBef>
                <a:spcPts val="0"/>
              </a:spcBef>
              <a:buNone/>
            </a:pPr>
            <a:endParaRPr lang="pt-BR" sz="4583" b="1" dirty="0">
              <a:solidFill>
                <a:srgbClr val="C00000"/>
              </a:solidFill>
            </a:endParaRPr>
          </a:p>
          <a:p>
            <a:pPr algn="ctr">
              <a:lnSpc>
                <a:spcPct val="170000"/>
              </a:lnSpc>
              <a:spcBef>
                <a:spcPts val="0"/>
              </a:spcBef>
              <a:buNone/>
            </a:pPr>
            <a:r>
              <a:rPr lang="pt-BR" sz="4583" b="1" dirty="0">
                <a:solidFill>
                  <a:srgbClr val="C00000"/>
                </a:solidFill>
              </a:rPr>
              <a:t>Tutela de Urgência </a:t>
            </a:r>
          </a:p>
          <a:p>
            <a:pPr algn="just">
              <a:lnSpc>
                <a:spcPct val="170000"/>
              </a:lnSpc>
              <a:spcBef>
                <a:spcPts val="0"/>
              </a:spcBef>
              <a:buNone/>
            </a:pPr>
            <a:r>
              <a:rPr lang="pt-BR" sz="4583" dirty="0"/>
              <a:t>	Declaração </a:t>
            </a:r>
            <a:r>
              <a:rPr lang="pt-BR" sz="4583" i="1" dirty="0"/>
              <a:t>ad referendum </a:t>
            </a:r>
            <a:r>
              <a:rPr lang="pt-BR" sz="4583" dirty="0"/>
              <a:t>de constitucionalidade dos dispositivos de lei atacados pelas </a:t>
            </a:r>
            <a:r>
              <a:rPr lang="pt-BR" sz="4583" dirty="0" err="1"/>
              <a:t>ADI’s</a:t>
            </a:r>
            <a:r>
              <a:rPr lang="pt-BR" sz="4583" dirty="0"/>
              <a:t> correlatas (3297, 3310, 3593), com vistas a se obter o efeito suspensivo do andamento de processos (Mandados de Segurança do Ministério Público e da Magistratura paraibanas impetrados no Tribunal de Justiça local).</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971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Unidade Gestora Única</a:t>
            </a:r>
            <a:endParaRPr lang="pt-BR" sz="3333"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0000" lnSpcReduction="20000"/>
          </a:bodyPr>
          <a:lstStyle/>
          <a:p>
            <a:pPr algn="ctr">
              <a:lnSpc>
                <a:spcPct val="170000"/>
              </a:lnSpc>
              <a:spcBef>
                <a:spcPts val="0"/>
              </a:spcBef>
              <a:buNone/>
            </a:pPr>
            <a:r>
              <a:rPr lang="pt-BR" sz="3167" b="1" dirty="0">
                <a:solidFill>
                  <a:srgbClr val="FF0000"/>
                </a:solidFill>
              </a:rPr>
              <a:t>SITUAÇÃO ATUAL DO PROCESSO</a:t>
            </a:r>
          </a:p>
          <a:p>
            <a:pPr marL="428608" indent="-428608" algn="just">
              <a:lnSpc>
                <a:spcPct val="170000"/>
              </a:lnSpc>
              <a:spcBef>
                <a:spcPts val="0"/>
              </a:spcBef>
              <a:buFont typeface="+mj-lt"/>
              <a:buAutoNum type="arabicPeriod"/>
            </a:pPr>
            <a:r>
              <a:rPr lang="pt-BR" dirty="0" smtClean="0"/>
              <a:t>O pedido de concessão da medida cautelar, após mais de dois (2) anos, ainda não foi apreciado pelo ministro relator, tampouco colocado em pauta para julgamento pelo órgão colegiado, respeitadas as disposições do RISTF.</a:t>
            </a:r>
          </a:p>
          <a:p>
            <a:pPr marL="428608" indent="-428608" algn="just">
              <a:lnSpc>
                <a:spcPct val="170000"/>
              </a:lnSpc>
              <a:spcBef>
                <a:spcPts val="0"/>
              </a:spcBef>
              <a:buFont typeface="+mj-lt"/>
              <a:buAutoNum type="arabicPeriod"/>
            </a:pPr>
            <a:r>
              <a:rPr lang="pt-BR" dirty="0" smtClean="0"/>
              <a:t>Houve o protocolo de vários pedidos de ingresso no feito, como </a:t>
            </a:r>
            <a:r>
              <a:rPr lang="pt-BR" i="1" dirty="0" err="1" smtClean="0"/>
              <a:t>amicus</a:t>
            </a:r>
            <a:r>
              <a:rPr lang="pt-BR" i="1" dirty="0" smtClean="0"/>
              <a:t> </a:t>
            </a:r>
            <a:r>
              <a:rPr lang="pt-BR" i="1" dirty="0" err="1" smtClean="0"/>
              <a:t>curiae</a:t>
            </a:r>
            <a:r>
              <a:rPr lang="pt-BR" dirty="0" smtClean="0"/>
              <a:t>, por várias entidades de âmbito local e nacional, representantes dos interesses dos membros da magistratura e do Ministério Público.</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97193"/>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Unidade Gestora Única</a:t>
            </a:r>
            <a:endParaRPr lang="pt-BR" sz="3333"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894353" y="344827"/>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 para magistrados e membros do MP e do TC</a:t>
            </a:r>
            <a:endParaRPr lang="pt-BR" sz="3333"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a:xfrm>
            <a:off x="1143000" y="1726158"/>
            <a:ext cx="6858000" cy="3771636"/>
          </a:xfrm>
        </p:spPr>
        <p:txBody>
          <a:bodyPr>
            <a:normAutofit/>
          </a:bodyPr>
          <a:lstStyle/>
          <a:p>
            <a:pPr algn="just">
              <a:lnSpc>
                <a:spcPct val="150000"/>
              </a:lnSpc>
              <a:spcBef>
                <a:spcPts val="0"/>
              </a:spcBef>
              <a:buFont typeface="Wingdings" panose="05000000000000000000" pitchFamily="2" charset="2"/>
              <a:buChar char="ü"/>
            </a:pPr>
            <a:r>
              <a:rPr lang="pt-BR" sz="2000" b="1" dirty="0">
                <a:latin typeface="Verdana" panose="020B0604030504040204" pitchFamily="34" charset="0"/>
                <a:ea typeface="Verdana" panose="020B0604030504040204" pitchFamily="34" charset="0"/>
                <a:cs typeface="Verdana" panose="020B0604030504040204" pitchFamily="34" charset="0"/>
              </a:rPr>
              <a:t>§ 3º  do art. 8º da Emenda Constitucional nº 20/1998</a:t>
            </a:r>
          </a:p>
          <a:p>
            <a:pPr marL="0" indent="0" algn="just">
              <a:lnSpc>
                <a:spcPct val="150000"/>
              </a:lnSpc>
              <a:spcBef>
                <a:spcPts val="0"/>
              </a:spcBef>
              <a:buNone/>
            </a:pPr>
            <a:r>
              <a:rPr lang="pt-BR" sz="2000" dirty="0">
                <a:latin typeface="Verdana" panose="020B0604030504040204" pitchFamily="34" charset="0"/>
                <a:ea typeface="Verdana" panose="020B0604030504040204" pitchFamily="34" charset="0"/>
                <a:cs typeface="Verdana" panose="020B0604030504040204" pitchFamily="34" charset="0"/>
              </a:rPr>
              <a:t>Na aplicação do disposto no parágrafo anterior, o magistrado ou o membro do Ministério Público ou de Tribunal de Contas, se homem, terá o tempo de serviço exercido até a publicação desta Emenda contado com o acréscimo de dezessete por cento. </a:t>
            </a: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109170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pt-BR" b="1" dirty="0" smtClean="0">
                <a:ln w="11430"/>
                <a:solidFill>
                  <a:srgbClr val="C00000"/>
                </a:solidFill>
                <a:effectLst>
                  <a:outerShdw blurRad="50800" dist="39000" dir="5460000" algn="tl">
                    <a:srgbClr val="000000">
                      <a:alpha val="38000"/>
                    </a:srgbClr>
                  </a:outerShdw>
                </a:effectLst>
              </a:rPr>
              <a:t>O GT</a:t>
            </a:r>
            <a:endParaRPr lang="pt-BR"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rmAutofit fontScale="85000" lnSpcReduction="20000"/>
          </a:bodyPr>
          <a:lstStyle/>
          <a:p>
            <a:endParaRPr lang="pt-BR" dirty="0" smtClean="0"/>
          </a:p>
          <a:p>
            <a:pPr algn="just">
              <a:lnSpc>
                <a:spcPct val="110000"/>
              </a:lnSpc>
              <a:spcBef>
                <a:spcPts val="0"/>
              </a:spcBef>
              <a:buNone/>
            </a:pPr>
            <a:r>
              <a:rPr lang="pt-BR" dirty="0" smtClean="0"/>
              <a:t>	O </a:t>
            </a:r>
            <a:r>
              <a:rPr lang="pt-BR" b="1" dirty="0" smtClean="0"/>
              <a:t>GT - TEMAS JUDICIAIS RELEVANTES PARA OS </a:t>
            </a:r>
            <a:r>
              <a:rPr lang="pt-BR" b="1" dirty="0" err="1" smtClean="0"/>
              <a:t>RPPS’s</a:t>
            </a:r>
            <a:r>
              <a:rPr lang="pt-BR" dirty="0" smtClean="0"/>
              <a:t>  foi instituído no âmbito do </a:t>
            </a:r>
            <a:r>
              <a:rPr lang="pt-BR" b="1" dirty="0" smtClean="0"/>
              <a:t>CONAPREV</a:t>
            </a:r>
            <a:r>
              <a:rPr lang="pt-BR" dirty="0" smtClean="0"/>
              <a:t>, visando identificar as demandas judiciais com alto grau de ameaça ao equilíbrio financeiro e atuarial dos regimes próprios.</a:t>
            </a:r>
          </a:p>
          <a:p>
            <a:pPr algn="just">
              <a:lnSpc>
                <a:spcPct val="110000"/>
              </a:lnSpc>
              <a:spcBef>
                <a:spcPts val="0"/>
              </a:spcBef>
              <a:buNone/>
            </a:pPr>
            <a:r>
              <a:rPr lang="pt-BR" dirty="0" smtClean="0"/>
              <a:t>	Uma vez identificadas as demandas, o GT tem como principal desafio reunir esforços com as unidades gestoras para buscar soluções junto ao </a:t>
            </a:r>
            <a:r>
              <a:rPr lang="pt-BR" b="1" dirty="0" smtClean="0">
                <a:solidFill>
                  <a:srgbClr val="FF0000"/>
                </a:solidFill>
              </a:rPr>
              <a:t>Poder Judiciário</a:t>
            </a:r>
            <a:r>
              <a:rPr lang="pt-BR" dirty="0" smtClean="0"/>
              <a:t>. Por decisão do CONAPREV de 14/05/2015, passou a ser COMISSÃO PERMANENTE DE ACOMPANHAMENTO DE AÇÕES JUDICIAIS RELEVANTES AOS RPPS´S - COPAJURE</a:t>
            </a:r>
          </a:p>
        </p:txBody>
      </p:sp>
      <p:pic>
        <p:nvPicPr>
          <p:cNvPr id="5" name="Imagem 4"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62500" lnSpcReduction="20000"/>
          </a:bodyPr>
          <a:lstStyle/>
          <a:p>
            <a:pPr marL="0" indent="0" algn="ctr">
              <a:lnSpc>
                <a:spcPct val="150000"/>
              </a:lnSpc>
              <a:spcBef>
                <a:spcPts val="0"/>
              </a:spcBef>
              <a:buNone/>
            </a:pPr>
            <a:r>
              <a:rPr lang="pt-BR" sz="3167" b="1" u="sng" dirty="0"/>
              <a:t>MS 31299</a:t>
            </a:r>
            <a:endParaRPr lang="pt-BR" sz="3167" b="1" u="sng" dirty="0"/>
          </a:p>
          <a:p>
            <a:pPr algn="just">
              <a:lnSpc>
                <a:spcPct val="170000"/>
              </a:lnSpc>
              <a:spcBef>
                <a:spcPts val="0"/>
              </a:spcBef>
              <a:buFont typeface="Wingdings" panose="05000000000000000000" pitchFamily="2" charset="2"/>
              <a:buChar char="ü"/>
            </a:pPr>
            <a:r>
              <a:rPr lang="pt-BR" sz="2833" dirty="0">
                <a:latin typeface="Verdana" panose="020B0604030504040204" pitchFamily="34" charset="0"/>
                <a:ea typeface="Verdana" panose="020B0604030504040204" pitchFamily="34" charset="0"/>
                <a:cs typeface="Verdana" panose="020B0604030504040204" pitchFamily="34" charset="0"/>
              </a:rPr>
              <a:t>Contagem de tempo anterior à Emenda Constitucional nº 20/1998, com acréscimo de 17% para quaisquer regras de aposentadoria.</a:t>
            </a:r>
          </a:p>
          <a:p>
            <a:pPr algn="just">
              <a:lnSpc>
                <a:spcPct val="170000"/>
              </a:lnSpc>
              <a:spcBef>
                <a:spcPts val="0"/>
              </a:spcBef>
              <a:buFont typeface="Wingdings" panose="05000000000000000000" pitchFamily="2" charset="2"/>
              <a:buChar char="ü"/>
            </a:pPr>
            <a:r>
              <a:rPr lang="pt-BR" sz="2833" dirty="0">
                <a:latin typeface="Verdana" panose="020B0604030504040204" pitchFamily="34" charset="0"/>
                <a:ea typeface="Verdana" panose="020B0604030504040204" pitchFamily="34" charset="0"/>
                <a:cs typeface="Verdana" panose="020B0604030504040204" pitchFamily="34" charset="0"/>
              </a:rPr>
              <a:t>O MS indicado foi impetrado pela(s) ANAMATRA, AMB e AJUFE em face do presidente da república e do </a:t>
            </a:r>
            <a:r>
              <a:rPr lang="pt-BR" sz="2833" dirty="0">
                <a:latin typeface="Verdana" panose="020B0604030504040204" pitchFamily="34" charset="0"/>
                <a:ea typeface="Verdana" panose="020B0604030504040204" pitchFamily="34" charset="0"/>
                <a:cs typeface="Verdana" panose="020B0604030504040204" pitchFamily="34" charset="0"/>
              </a:rPr>
              <a:t>Tribunal de Contas da União (TCU), </a:t>
            </a:r>
            <a:r>
              <a:rPr lang="pt-BR" sz="2833" dirty="0">
                <a:latin typeface="Verdana" panose="020B0604030504040204" pitchFamily="34" charset="0"/>
                <a:ea typeface="Verdana" panose="020B0604030504040204" pitchFamily="34" charset="0"/>
                <a:cs typeface="Verdana" panose="020B0604030504040204" pitchFamily="34" charset="0"/>
              </a:rPr>
              <a:t>com o objetivo de garantir o cumprimento de decisão do </a:t>
            </a:r>
            <a:r>
              <a:rPr lang="pt-BR" sz="2833" dirty="0">
                <a:latin typeface="Verdana" panose="020B0604030504040204" pitchFamily="34" charset="0"/>
                <a:ea typeface="Verdana" panose="020B0604030504040204" pitchFamily="34" charset="0"/>
                <a:cs typeface="Verdana" panose="020B0604030504040204" pitchFamily="34" charset="0"/>
              </a:rPr>
              <a:t>Conselho Nacional de Justiça (CNJ), </a:t>
            </a:r>
            <a:r>
              <a:rPr lang="pt-BR" sz="2833" dirty="0">
                <a:latin typeface="Verdana" panose="020B0604030504040204" pitchFamily="34" charset="0"/>
                <a:ea typeface="Verdana" panose="020B0604030504040204" pitchFamily="34" charset="0"/>
                <a:cs typeface="Verdana" panose="020B0604030504040204" pitchFamily="34" charset="0"/>
              </a:rPr>
              <a:t>em resposta ao pedido de providência PP nº 0005125-61.2009.2.00.000</a:t>
            </a:r>
            <a:r>
              <a:rPr lang="pt-BR" sz="2833" dirty="0">
                <a:latin typeface="Verdana" panose="020B0604030504040204" pitchFamily="34" charset="0"/>
                <a:ea typeface="Verdana" panose="020B0604030504040204" pitchFamily="34" charset="0"/>
                <a:cs typeface="Verdana" panose="020B0604030504040204" pitchFamily="34" charset="0"/>
              </a:rPr>
              <a:t>.</a:t>
            </a:r>
          </a:p>
          <a:p>
            <a:pPr algn="just">
              <a:lnSpc>
                <a:spcPct val="170000"/>
              </a:lnSpc>
              <a:spcBef>
                <a:spcPts val="0"/>
              </a:spcBef>
              <a:buFont typeface="Wingdings" panose="05000000000000000000" pitchFamily="2" charset="2"/>
              <a:buChar char="Ø"/>
            </a:pPr>
            <a:endParaRPr lang="pt-BR" sz="2833" dirty="0"/>
          </a:p>
          <a:p>
            <a:pPr marL="0" indent="0">
              <a:buNone/>
            </a:pPr>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7" name="Título 1"/>
          <p:cNvSpPr txBox="1">
            <a:spLocks/>
          </p:cNvSpPr>
          <p:nvPr/>
        </p:nvSpPr>
        <p:spPr>
          <a:xfrm>
            <a:off x="894353" y="1905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endParaRPr lang="pt-BR" sz="3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63460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13741" y="1547588"/>
            <a:ext cx="6858000" cy="3771636"/>
          </a:xfrm>
        </p:spPr>
        <p:txBody>
          <a:bodyPr>
            <a:normAutofit fontScale="25000" lnSpcReduction="20000"/>
          </a:bodyPr>
          <a:lstStyle/>
          <a:p>
            <a:pPr marL="428608" indent="-428608" algn="just">
              <a:lnSpc>
                <a:spcPct val="170000"/>
              </a:lnSpc>
              <a:spcBef>
                <a:spcPts val="0"/>
              </a:spcBef>
              <a:buFont typeface="+mj-lt"/>
              <a:buAutoNum type="arabicParenR"/>
            </a:pPr>
            <a:r>
              <a:rPr lang="pt-BR" sz="5833" dirty="0"/>
              <a:t>Garantir </a:t>
            </a:r>
            <a:r>
              <a:rPr lang="pt-BR" sz="5833" dirty="0"/>
              <a:t>a contagem ficta de 17% sobre o tempo de trabalho exercido antes da </a:t>
            </a:r>
            <a:r>
              <a:rPr lang="pt-BR" sz="5833" dirty="0"/>
              <a:t>Emenda Constitucional nº 20/1998 </a:t>
            </a:r>
            <a:r>
              <a:rPr lang="pt-BR" sz="5833" dirty="0"/>
              <a:t>para todos os magistrados brasileiros, independentemente da regra de aposentadoria; </a:t>
            </a:r>
            <a:endParaRPr lang="pt-BR" sz="5833" dirty="0"/>
          </a:p>
          <a:p>
            <a:pPr marL="428608" indent="-428608" algn="just">
              <a:lnSpc>
                <a:spcPct val="170000"/>
              </a:lnSpc>
              <a:spcBef>
                <a:spcPts val="0"/>
              </a:spcBef>
              <a:buFont typeface="+mj-lt"/>
              <a:buAutoNum type="arabicParenR"/>
            </a:pPr>
            <a:r>
              <a:rPr lang="pt-BR" sz="5833" dirty="0"/>
              <a:t>Obter </a:t>
            </a:r>
            <a:r>
              <a:rPr lang="pt-BR" sz="5833" dirty="0"/>
              <a:t>um pronunciamento vinculativo em relação aos tribunais brasileiros, inclusive aos tribunais de contas, para garantir a segurança jurídica da deliberação do </a:t>
            </a:r>
            <a:r>
              <a:rPr lang="pt-BR" sz="5833" dirty="0"/>
              <a:t>Conselho Nacional de Justiça, </a:t>
            </a:r>
            <a:r>
              <a:rPr lang="pt-BR" sz="5833" dirty="0"/>
              <a:t>tomada no exercício de sua competência de fiscalização administrativa; </a:t>
            </a:r>
            <a:endParaRPr lang="pt-BR" sz="5833" dirty="0"/>
          </a:p>
          <a:p>
            <a:pPr marL="428608" indent="-428608" algn="just">
              <a:lnSpc>
                <a:spcPct val="170000"/>
              </a:lnSpc>
              <a:spcBef>
                <a:spcPts val="0"/>
              </a:spcBef>
              <a:buFont typeface="+mj-lt"/>
              <a:buAutoNum type="arabicParenR"/>
            </a:pPr>
            <a:r>
              <a:rPr lang="pt-BR" sz="5833" dirty="0"/>
              <a:t>Efetivar </a:t>
            </a:r>
            <a:r>
              <a:rPr lang="pt-BR" sz="5833" dirty="0"/>
              <a:t>a interpretação do § 3º do art. 8º da </a:t>
            </a:r>
            <a:r>
              <a:rPr lang="pt-BR" sz="5833" dirty="0"/>
              <a:t>Emenda Constitucional nº 20/1998</a:t>
            </a:r>
            <a:r>
              <a:rPr lang="pt-BR" sz="5833" dirty="0"/>
              <a:t>, de modo a garantir-lhe eficácia imediata, e a acrescentar, à contagem de tempo de serviço dos magistrados, o cômputo de 17% em observância ao princípio do direito adquirido.</a:t>
            </a:r>
          </a:p>
          <a:p>
            <a:pPr marL="428608" indent="-428608">
              <a:buFont typeface="+mj-lt"/>
              <a:buAutoNum type="arabicParenR"/>
            </a:pPr>
            <a:endParaRPr lang="pt-BR" sz="5833"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894353" y="1905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br>
              <a:rPr lang="pt-BR" sz="3333" b="1" dirty="0">
                <a:ln w="11430"/>
                <a:solidFill>
                  <a:srgbClr val="C00000"/>
                </a:solidFill>
                <a:effectLst>
                  <a:outerShdw blurRad="50800" dist="39000" dir="5460000" algn="tl">
                    <a:srgbClr val="000000">
                      <a:alpha val="38000"/>
                    </a:srgbClr>
                  </a:outerShdw>
                </a:effectLst>
              </a:rPr>
            </a:br>
            <a:r>
              <a:rPr lang="pt-BR" sz="2333" b="1" dirty="0">
                <a:ln w="11430"/>
                <a:solidFill>
                  <a:srgbClr val="C00000"/>
                </a:solidFill>
                <a:effectLst>
                  <a:outerShdw blurRad="50800" dist="39000" dir="5460000" algn="tl">
                    <a:srgbClr val="000000">
                      <a:alpha val="38000"/>
                    </a:srgbClr>
                  </a:outerShdw>
                </a:effectLst>
              </a:rPr>
              <a:t>Objetivos Específicos</a:t>
            </a:r>
            <a:endParaRPr lang="pt-BR" sz="2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3651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428608" indent="-428608" algn="just">
              <a:lnSpc>
                <a:spcPct val="170000"/>
              </a:lnSpc>
              <a:spcBef>
                <a:spcPts val="0"/>
              </a:spcBef>
              <a:buFont typeface="+mj-lt"/>
              <a:buAutoNum type="arabicPeriod"/>
            </a:pPr>
            <a:r>
              <a:rPr lang="pt-BR" sz="1500" dirty="0"/>
              <a:t>O </a:t>
            </a:r>
            <a:r>
              <a:rPr lang="pt-BR" sz="1500" dirty="0"/>
              <a:t>acréscimo de tempo ficto previsto na </a:t>
            </a:r>
            <a:r>
              <a:rPr lang="pt-BR" sz="1500" dirty="0"/>
              <a:t>Emenda Constitucional nº 20/1998 </a:t>
            </a:r>
            <a:r>
              <a:rPr lang="pt-BR" sz="1500" dirty="0"/>
              <a:t>teve incidência imediata e se esgotou com a própria concessão do direito de contar com esse </a:t>
            </a:r>
            <a:r>
              <a:rPr lang="pt-BR" sz="1500" i="1" dirty="0" err="1"/>
              <a:t>plus</a:t>
            </a:r>
            <a:r>
              <a:rPr lang="pt-BR" sz="1500" dirty="0"/>
              <a:t> exercido até a promulgação da referida emenda</a:t>
            </a:r>
            <a:r>
              <a:rPr lang="pt-BR" sz="1500" dirty="0"/>
              <a:t>;</a:t>
            </a:r>
          </a:p>
          <a:p>
            <a:pPr marL="428608" indent="-428608" algn="just">
              <a:lnSpc>
                <a:spcPct val="170000"/>
              </a:lnSpc>
              <a:spcBef>
                <a:spcPts val="0"/>
              </a:spcBef>
              <a:buFont typeface="+mj-lt"/>
              <a:buAutoNum type="arabicPeriod"/>
            </a:pPr>
            <a:r>
              <a:rPr lang="pt-BR" sz="1500" dirty="0"/>
              <a:t>o </a:t>
            </a:r>
            <a:r>
              <a:rPr lang="pt-BR" sz="1500" dirty="0"/>
              <a:t>objetivo da regra de transição estabelecida pela </a:t>
            </a:r>
            <a:r>
              <a:rPr lang="pt-BR" sz="1500" dirty="0"/>
              <a:t>Emenda Constitucional nº 20/1998 </a:t>
            </a:r>
            <a:r>
              <a:rPr lang="pt-BR" sz="1500" dirty="0"/>
              <a:t>era o de não acarretar uma redução de direitos dos magistrados homens maior da que ocorreria com as mulheres; </a:t>
            </a:r>
            <a:endParaRPr lang="pt-BR" sz="1500" dirty="0"/>
          </a:p>
          <a:p>
            <a:pPr marL="428608" indent="-428608" algn="just">
              <a:lnSpc>
                <a:spcPct val="170000"/>
              </a:lnSpc>
              <a:spcBef>
                <a:spcPts val="0"/>
              </a:spcBef>
              <a:buFont typeface="+mj-lt"/>
              <a:buAutoNum type="arabicPeriod"/>
            </a:pPr>
            <a:r>
              <a:rPr lang="pt-BR" sz="1500" dirty="0"/>
              <a:t>As Emendas Constitucionais nº </a:t>
            </a:r>
            <a:r>
              <a:rPr lang="pt-BR" sz="1500" dirty="0"/>
              <a:t>41/2003 e </a:t>
            </a:r>
            <a:r>
              <a:rPr lang="pt-BR" sz="1500" dirty="0"/>
              <a:t>nº 47/2005 </a:t>
            </a:r>
            <a:r>
              <a:rPr lang="pt-BR" sz="1500" dirty="0"/>
              <a:t>não revogaram o parágrafo 3º do artigo 8º da </a:t>
            </a:r>
            <a:r>
              <a:rPr lang="pt-BR" sz="1500" dirty="0"/>
              <a:t>Emenda Constitucional nº 20/1998</a:t>
            </a:r>
            <a:r>
              <a:rPr lang="pt-BR" sz="1500" dirty="0"/>
              <a:t>.</a:t>
            </a: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894353" y="1905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br>
              <a:rPr lang="pt-BR" sz="3333" b="1" dirty="0">
                <a:ln w="11430"/>
                <a:solidFill>
                  <a:srgbClr val="C00000"/>
                </a:solidFill>
                <a:effectLst>
                  <a:outerShdw blurRad="50800" dist="39000" dir="5460000" algn="tl">
                    <a:srgbClr val="000000">
                      <a:alpha val="38000"/>
                    </a:srgbClr>
                  </a:outerShdw>
                </a:effectLst>
              </a:rPr>
            </a:br>
            <a:r>
              <a:rPr lang="pt-BR" sz="2333" b="1" dirty="0">
                <a:ln w="11430"/>
                <a:solidFill>
                  <a:srgbClr val="C00000"/>
                </a:solidFill>
                <a:effectLst>
                  <a:outerShdw blurRad="50800" dist="39000" dir="5460000" algn="tl">
                    <a:srgbClr val="000000">
                      <a:alpha val="38000"/>
                    </a:srgbClr>
                  </a:outerShdw>
                </a:effectLst>
              </a:rPr>
              <a:t>Núcleos da tese</a:t>
            </a:r>
            <a:endParaRPr lang="pt-BR" sz="2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8663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426125"/>
            <a:ext cx="6858000" cy="3771636"/>
          </a:xfrm>
        </p:spPr>
        <p:txBody>
          <a:bodyPr>
            <a:normAutofit fontScale="85000" lnSpcReduction="20000"/>
          </a:bodyPr>
          <a:lstStyle/>
          <a:p>
            <a:pPr algn="just">
              <a:lnSpc>
                <a:spcPct val="150000"/>
              </a:lnSpc>
              <a:spcBef>
                <a:spcPts val="0"/>
              </a:spcBef>
              <a:buFont typeface="Wingdings" panose="05000000000000000000" pitchFamily="2" charset="2"/>
              <a:buChar char="ü"/>
            </a:pPr>
            <a:r>
              <a:rPr lang="pt-BR" dirty="0"/>
              <a:t>R</a:t>
            </a:r>
            <a:r>
              <a:rPr lang="pt-BR" dirty="0" smtClean="0"/>
              <a:t>equerimento </a:t>
            </a:r>
            <a:r>
              <a:rPr lang="pt-BR" dirty="0"/>
              <a:t>de ordem mandamental no sentido de compelir a </a:t>
            </a:r>
            <a:r>
              <a:rPr lang="pt-BR" dirty="0" smtClean="0"/>
              <a:t>Presidente </a:t>
            </a:r>
            <a:r>
              <a:rPr lang="pt-BR" dirty="0"/>
              <a:t>da </a:t>
            </a:r>
            <a:r>
              <a:rPr lang="pt-BR" dirty="0" smtClean="0"/>
              <a:t>República </a:t>
            </a:r>
            <a:r>
              <a:rPr lang="pt-BR" dirty="0"/>
              <a:t>e o </a:t>
            </a:r>
            <a:r>
              <a:rPr lang="pt-BR" dirty="0" smtClean="0"/>
              <a:t>Tribunal de Contas da União, </a:t>
            </a:r>
            <a:r>
              <a:rPr lang="pt-BR" dirty="0"/>
              <a:t>cada qual dentro de suas competências, ao cumprimento da decisão proferida pelo </a:t>
            </a:r>
            <a:r>
              <a:rPr lang="pt-BR" dirty="0" smtClean="0"/>
              <a:t>Conselho Nacional de Justiça </a:t>
            </a:r>
            <a:r>
              <a:rPr lang="pt-BR" dirty="0"/>
              <a:t>nos autos do PP 0005125-61.2009.2.00.0000, no sentido de impor a </a:t>
            </a:r>
            <a:r>
              <a:rPr lang="pt-BR" b="1" dirty="0">
                <a:solidFill>
                  <a:srgbClr val="C00000"/>
                </a:solidFill>
              </a:rPr>
              <a:t>contagem do tempo ficto para magistrados e demais agentes políticos ali relacionados.</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971600" y="202417"/>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r>
              <a:rPr lang="pt-BR" sz="3333" b="1" dirty="0">
                <a:ln w="11430"/>
                <a:solidFill>
                  <a:srgbClr val="C00000"/>
                </a:solidFill>
                <a:effectLst>
                  <a:outerShdw blurRad="50800" dist="39000" dir="5460000" algn="tl">
                    <a:srgbClr val="000000">
                      <a:alpha val="38000"/>
                    </a:srgbClr>
                  </a:outerShdw>
                </a:effectLst>
              </a:rPr>
              <a:t/>
            </a:r>
            <a:br>
              <a:rPr lang="pt-BR" sz="3333" b="1" dirty="0">
                <a:ln w="11430"/>
                <a:solidFill>
                  <a:srgbClr val="C00000"/>
                </a:solidFill>
                <a:effectLst>
                  <a:outerShdw blurRad="50800" dist="39000" dir="5460000" algn="tl">
                    <a:srgbClr val="000000">
                      <a:alpha val="38000"/>
                    </a:srgbClr>
                  </a:outerShdw>
                </a:effectLst>
              </a:rPr>
            </a:br>
            <a:r>
              <a:rPr lang="pt-BR" sz="2333" b="1" dirty="0">
                <a:ln w="11430"/>
                <a:solidFill>
                  <a:srgbClr val="C00000"/>
                </a:solidFill>
                <a:effectLst>
                  <a:outerShdw blurRad="50800" dist="39000" dir="5460000" algn="tl">
                    <a:srgbClr val="000000">
                      <a:alpha val="38000"/>
                    </a:srgbClr>
                  </a:outerShdw>
                </a:effectLst>
              </a:rPr>
              <a:t>Tutela de Urgência</a:t>
            </a:r>
            <a:endParaRPr lang="pt-BR" sz="2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19313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pPr algn="just">
              <a:lnSpc>
                <a:spcPct val="150000"/>
              </a:lnSpc>
              <a:spcBef>
                <a:spcPts val="0"/>
              </a:spcBef>
              <a:buFont typeface="Wingdings" panose="05000000000000000000" pitchFamily="2" charset="2"/>
              <a:buChar char="ü"/>
            </a:pPr>
            <a:r>
              <a:rPr lang="pt-BR" sz="2833" dirty="0"/>
              <a:t>Efeito multiplicador: A concessão alcançaria, além de magistrados, membros do </a:t>
            </a:r>
            <a:r>
              <a:rPr lang="pt-BR" sz="2833" dirty="0"/>
              <a:t>Ministério Público </a:t>
            </a:r>
            <a:r>
              <a:rPr lang="pt-BR" sz="2833" dirty="0"/>
              <a:t>e de </a:t>
            </a:r>
            <a:r>
              <a:rPr lang="pt-BR" sz="2833" dirty="0"/>
              <a:t>Tribunais de Contas, </a:t>
            </a:r>
            <a:r>
              <a:rPr lang="pt-BR" sz="2833" dirty="0"/>
              <a:t>a categoria do magistério 20</a:t>
            </a:r>
            <a:r>
              <a:rPr lang="pt-BR" sz="2833" dirty="0"/>
              <a:t>%.</a:t>
            </a:r>
          </a:p>
          <a:p>
            <a:pPr algn="just">
              <a:lnSpc>
                <a:spcPct val="150000"/>
              </a:lnSpc>
              <a:spcBef>
                <a:spcPts val="0"/>
              </a:spcBef>
              <a:buFont typeface="Wingdings" panose="05000000000000000000" pitchFamily="2" charset="2"/>
              <a:buChar char="ü"/>
            </a:pPr>
            <a:r>
              <a:rPr lang="pt-BR" sz="2833" dirty="0"/>
              <a:t>Antecipação de aposentadorias, </a:t>
            </a:r>
            <a:r>
              <a:rPr lang="pt-BR" sz="2833" dirty="0"/>
              <a:t>revisão de benefícios e aumento de valor de </a:t>
            </a:r>
            <a:r>
              <a:rPr lang="pt-BR" sz="2833" dirty="0"/>
              <a:t>proventos.</a:t>
            </a:r>
          </a:p>
          <a:p>
            <a:pPr algn="just">
              <a:lnSpc>
                <a:spcPct val="150000"/>
              </a:lnSpc>
              <a:spcBef>
                <a:spcPts val="0"/>
              </a:spcBef>
              <a:buFont typeface="Wingdings" panose="05000000000000000000" pitchFamily="2" charset="2"/>
              <a:buChar char="ü"/>
            </a:pPr>
            <a:r>
              <a:rPr lang="pt-BR" sz="2833" dirty="0"/>
              <a:t>Concessão de abono de permanência com o bônus do tempo.</a:t>
            </a:r>
          </a:p>
          <a:p>
            <a:pPr marL="0" indent="0" algn="just">
              <a:lnSpc>
                <a:spcPct val="150000"/>
              </a:lnSpc>
              <a:spcBef>
                <a:spcPts val="0"/>
              </a:spcBef>
              <a:buNone/>
            </a:pPr>
            <a:r>
              <a:rPr lang="pt-BR" sz="2833" dirty="0"/>
              <a:t>R</a:t>
            </a:r>
            <a:r>
              <a:rPr lang="pt-BR" sz="2833" dirty="0"/>
              <a:t>epercussões </a:t>
            </a:r>
            <a:r>
              <a:rPr lang="pt-BR" sz="2833" dirty="0"/>
              <a:t>administrativas, orçamentárias, financeiras e atuariais no </a:t>
            </a:r>
            <a:r>
              <a:rPr lang="pt-BR" sz="2833" dirty="0"/>
              <a:t>funcionamento dos RPPS’s.</a:t>
            </a:r>
            <a:endParaRPr lang="pt-BR" sz="2833"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1142451" y="164807"/>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r>
              <a:rPr lang="pt-BR" sz="3333" b="1" dirty="0">
                <a:ln w="11430"/>
                <a:solidFill>
                  <a:srgbClr val="C00000"/>
                </a:solidFill>
                <a:effectLst>
                  <a:outerShdw blurRad="50800" dist="39000" dir="5460000" algn="tl">
                    <a:srgbClr val="000000">
                      <a:alpha val="38000"/>
                    </a:srgbClr>
                  </a:outerShdw>
                </a:effectLst>
              </a:rPr>
              <a:t/>
            </a:r>
            <a:br>
              <a:rPr lang="pt-BR" sz="3333" b="1" dirty="0">
                <a:ln w="11430"/>
                <a:solidFill>
                  <a:srgbClr val="C00000"/>
                </a:solidFill>
                <a:effectLst>
                  <a:outerShdw blurRad="50800" dist="39000" dir="5460000" algn="tl">
                    <a:srgbClr val="000000">
                      <a:alpha val="38000"/>
                    </a:srgbClr>
                  </a:outerShdw>
                </a:effectLst>
              </a:rPr>
            </a:br>
            <a:r>
              <a:rPr lang="pt-BR" sz="2333" b="1" dirty="0">
                <a:ln w="11430"/>
                <a:solidFill>
                  <a:srgbClr val="C00000"/>
                </a:solidFill>
                <a:effectLst>
                  <a:outerShdw blurRad="50800" dist="39000" dir="5460000" algn="tl">
                    <a:srgbClr val="000000">
                      <a:alpha val="38000"/>
                    </a:srgbClr>
                  </a:outerShdw>
                </a:effectLst>
              </a:rPr>
              <a:t>Consequências</a:t>
            </a:r>
            <a:endParaRPr lang="pt-BR" sz="2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3164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426125"/>
            <a:ext cx="6858000" cy="3771636"/>
          </a:xfrm>
        </p:spPr>
        <p:txBody>
          <a:bodyPr>
            <a:normAutofit fontScale="70000" lnSpcReduction="20000"/>
          </a:bodyPr>
          <a:lstStyle/>
          <a:p>
            <a:pPr marL="476231" indent="-476231" algn="just">
              <a:lnSpc>
                <a:spcPct val="160000"/>
              </a:lnSpc>
              <a:spcBef>
                <a:spcPts val="0"/>
              </a:spcBef>
              <a:buFont typeface="+mj-lt"/>
              <a:buAutoNum type="romanLcPeriod"/>
            </a:pPr>
            <a:r>
              <a:rPr lang="pt-BR" dirty="0" smtClean="0">
                <a:latin typeface="Verdana" panose="020B0604030504040204" pitchFamily="34" charset="0"/>
                <a:ea typeface="Verdana" panose="020B0604030504040204" pitchFamily="34" charset="0"/>
                <a:cs typeface="Verdana" panose="020B0604030504040204" pitchFamily="34" charset="0"/>
              </a:rPr>
              <a:t>O Ministério Público Federal </a:t>
            </a:r>
            <a:r>
              <a:rPr lang="pt-BR" dirty="0">
                <a:latin typeface="Verdana" panose="020B0604030504040204" pitchFamily="34" charset="0"/>
                <a:ea typeface="Verdana" panose="020B0604030504040204" pitchFamily="34" charset="0"/>
                <a:cs typeface="Verdana" panose="020B0604030504040204" pitchFamily="34" charset="0"/>
              </a:rPr>
              <a:t>exarou parecer no sentido de concessão da </a:t>
            </a:r>
            <a:r>
              <a:rPr lang="pt-BR" dirty="0" smtClean="0">
                <a:latin typeface="Verdana" panose="020B0604030504040204" pitchFamily="34" charset="0"/>
                <a:ea typeface="Verdana" panose="020B0604030504040204" pitchFamily="34" charset="0"/>
                <a:cs typeface="Verdana" panose="020B0604030504040204" pitchFamily="34" charset="0"/>
              </a:rPr>
              <a:t>ordem.</a:t>
            </a:r>
          </a:p>
          <a:p>
            <a:pPr marL="476231" indent="-476231" algn="just">
              <a:lnSpc>
                <a:spcPct val="160000"/>
              </a:lnSpc>
              <a:spcBef>
                <a:spcPts val="0"/>
              </a:spcBef>
              <a:buFont typeface="+mj-lt"/>
              <a:buAutoNum type="romanLcPeriod"/>
            </a:pPr>
            <a:r>
              <a:rPr lang="pt-BR" dirty="0" smtClean="0">
                <a:latin typeface="Verdana" panose="020B0604030504040204" pitchFamily="34" charset="0"/>
                <a:ea typeface="Verdana" panose="020B0604030504040204" pitchFamily="34" charset="0"/>
                <a:cs typeface="Verdana" panose="020B0604030504040204" pitchFamily="34" charset="0"/>
              </a:rPr>
              <a:t>Negada a liminar, em junho de 2012 - Relator Ministro Joaquim Barbosa</a:t>
            </a:r>
          </a:p>
          <a:p>
            <a:pPr marL="476231" indent="-476231" algn="just">
              <a:lnSpc>
                <a:spcPct val="160000"/>
              </a:lnSpc>
              <a:spcBef>
                <a:spcPts val="0"/>
              </a:spcBef>
              <a:buFont typeface="+mj-lt"/>
              <a:buAutoNum type="romanLcPeriod"/>
            </a:pPr>
            <a:r>
              <a:rPr lang="pt-BR" dirty="0">
                <a:latin typeface="Verdana" panose="020B0604030504040204" pitchFamily="34" charset="0"/>
                <a:ea typeface="Verdana" panose="020B0604030504040204" pitchFamily="34" charset="0"/>
                <a:cs typeface="Verdana" panose="020B0604030504040204" pitchFamily="34" charset="0"/>
              </a:rPr>
              <a:t>Desde </a:t>
            </a:r>
            <a:r>
              <a:rPr lang="pt-BR" dirty="0" smtClean="0">
                <a:latin typeface="Verdana" panose="020B0604030504040204" pitchFamily="34" charset="0"/>
                <a:ea typeface="Verdana" panose="020B0604030504040204" pitchFamily="34" charset="0"/>
                <a:cs typeface="Verdana" panose="020B0604030504040204" pitchFamily="34" charset="0"/>
              </a:rPr>
              <a:t>então, não </a:t>
            </a:r>
            <a:r>
              <a:rPr lang="pt-BR" dirty="0">
                <a:latin typeface="Verdana" panose="020B0604030504040204" pitchFamily="34" charset="0"/>
                <a:ea typeface="Verdana" panose="020B0604030504040204" pitchFamily="34" charset="0"/>
                <a:cs typeface="Verdana" panose="020B0604030504040204" pitchFamily="34" charset="0"/>
              </a:rPr>
              <a:t>houve qualquer avanço na apreciação colegiada a respeito do assunto, senão a substituição do R</a:t>
            </a:r>
            <a:r>
              <a:rPr lang="pt-BR" dirty="0" smtClean="0">
                <a:latin typeface="Verdana" panose="020B0604030504040204" pitchFamily="34" charset="0"/>
                <a:ea typeface="Verdana" panose="020B0604030504040204" pitchFamily="34" charset="0"/>
                <a:cs typeface="Verdana" panose="020B0604030504040204" pitchFamily="34" charset="0"/>
              </a:rPr>
              <a:t>elator </a:t>
            </a:r>
            <a:r>
              <a:rPr lang="pt-BR" dirty="0">
                <a:latin typeface="Verdana" panose="020B0604030504040204" pitchFamily="34" charset="0"/>
                <a:ea typeface="Verdana" panose="020B0604030504040204" pitchFamily="34" charset="0"/>
                <a:cs typeface="Verdana" panose="020B0604030504040204" pitchFamily="34" charset="0"/>
              </a:rPr>
              <a:t>pelo Ministro Roberto Barroso, com quem estão conclusos os autos desde março do ano em curso.</a:t>
            </a:r>
          </a:p>
          <a:p>
            <a:endParaRPr lang="pt-BR"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1142451" y="164807"/>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Bônus de 17%</a:t>
            </a:r>
            <a:r>
              <a:rPr lang="pt-BR" sz="3333" b="1" dirty="0">
                <a:ln w="11430"/>
                <a:solidFill>
                  <a:srgbClr val="C00000"/>
                </a:solidFill>
                <a:effectLst>
                  <a:outerShdw blurRad="50800" dist="39000" dir="5460000" algn="tl">
                    <a:srgbClr val="000000">
                      <a:alpha val="38000"/>
                    </a:srgbClr>
                  </a:outerShdw>
                </a:effectLst>
              </a:rPr>
              <a:t/>
            </a:r>
            <a:br>
              <a:rPr lang="pt-BR" sz="3333" b="1" dirty="0">
                <a:ln w="11430"/>
                <a:solidFill>
                  <a:srgbClr val="C00000"/>
                </a:solidFill>
                <a:effectLst>
                  <a:outerShdw blurRad="50800" dist="39000" dir="5460000" algn="tl">
                    <a:srgbClr val="000000">
                      <a:alpha val="38000"/>
                    </a:srgbClr>
                  </a:outerShdw>
                </a:effectLst>
              </a:rPr>
            </a:br>
            <a:r>
              <a:rPr lang="pt-BR" sz="2333" b="1" dirty="0">
                <a:ln w="11430"/>
                <a:solidFill>
                  <a:srgbClr val="C00000"/>
                </a:solidFill>
                <a:effectLst>
                  <a:outerShdw blurRad="50800" dist="39000" dir="5460000" algn="tl">
                    <a:srgbClr val="000000">
                      <a:alpha val="38000"/>
                    </a:srgbClr>
                  </a:outerShdw>
                </a:effectLst>
              </a:rPr>
              <a:t>Situação atual do processo</a:t>
            </a:r>
            <a:endParaRPr lang="pt-BR" sz="2333"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7008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lnSpc>
                <a:spcPct val="150000"/>
              </a:lnSpc>
              <a:spcBef>
                <a:spcPts val="0"/>
              </a:spcBef>
              <a:buFont typeface="Wingdings" panose="05000000000000000000" pitchFamily="2" charset="2"/>
              <a:buChar char="ü"/>
            </a:pPr>
            <a:r>
              <a:rPr lang="pt-BR" sz="2333" dirty="0"/>
              <a:t>RE 603580 - Relator Ministro Ricardo </a:t>
            </a:r>
            <a:r>
              <a:rPr lang="pt-BR" sz="2333" dirty="0" err="1"/>
              <a:t>Lewandowski</a:t>
            </a:r>
            <a:r>
              <a:rPr lang="pt-BR" sz="2333" dirty="0"/>
              <a:t>.</a:t>
            </a:r>
            <a:endParaRPr lang="pt-BR" sz="2333" dirty="0"/>
          </a:p>
          <a:p>
            <a:pPr algn="just">
              <a:lnSpc>
                <a:spcPct val="150000"/>
              </a:lnSpc>
              <a:spcBef>
                <a:spcPts val="0"/>
              </a:spcBef>
              <a:buFont typeface="Wingdings" panose="05000000000000000000" pitchFamily="2" charset="2"/>
              <a:buChar char="ü"/>
            </a:pPr>
            <a:r>
              <a:rPr lang="pt-BR" sz="2333" dirty="0"/>
              <a:t>Repercussão Geral reconhecida.</a:t>
            </a:r>
          </a:p>
          <a:p>
            <a:pPr algn="just">
              <a:lnSpc>
                <a:spcPct val="150000"/>
              </a:lnSpc>
              <a:spcBef>
                <a:spcPts val="0"/>
              </a:spcBef>
              <a:buFont typeface="Wingdings" panose="05000000000000000000" pitchFamily="2" charset="2"/>
              <a:buChar char="ü"/>
            </a:pPr>
            <a:r>
              <a:rPr lang="pt-BR" sz="2333" dirty="0"/>
              <a:t>Definição sobre direito à paridade e integralidade à pensão decorrente de aposentadoria anterior ao advento da Emenda Constitucional nº 41/2003 e falecimento após a sua promulgação.</a:t>
            </a:r>
            <a:endParaRPr lang="pt-BR" sz="2333" dirty="0"/>
          </a:p>
        </p:txBody>
      </p:sp>
      <p:pic>
        <p:nvPicPr>
          <p:cNvPr id="5" name="Imagem 4"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4400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4373" y="1366118"/>
            <a:ext cx="6858000" cy="3771636"/>
          </a:xfrm>
        </p:spPr>
        <p:txBody>
          <a:bodyPr>
            <a:normAutofit fontScale="77500" lnSpcReduction="20000"/>
          </a:bodyPr>
          <a:lstStyle/>
          <a:p>
            <a:pPr marL="0" indent="0" algn="ctr">
              <a:buNone/>
            </a:pPr>
            <a:r>
              <a:rPr lang="pt-BR" sz="3417" b="1" i="1" dirty="0" err="1">
                <a:ln w="11430"/>
                <a:solidFill>
                  <a:srgbClr val="C00000"/>
                </a:solidFill>
                <a:effectLst>
                  <a:outerShdw blurRad="50800" dist="39000" dir="5460000" algn="tl">
                    <a:srgbClr val="000000">
                      <a:alpha val="38000"/>
                    </a:srgbClr>
                  </a:outerShdw>
                </a:effectLst>
              </a:rPr>
              <a:t>Amicus</a:t>
            </a:r>
            <a:r>
              <a:rPr lang="pt-BR" sz="3417" b="1" i="1" dirty="0">
                <a:ln w="11430"/>
                <a:solidFill>
                  <a:srgbClr val="C00000"/>
                </a:solidFill>
                <a:effectLst>
                  <a:outerShdw blurRad="50800" dist="39000" dir="5460000" algn="tl">
                    <a:srgbClr val="000000">
                      <a:alpha val="38000"/>
                    </a:srgbClr>
                  </a:outerShdw>
                </a:effectLst>
              </a:rPr>
              <a:t> </a:t>
            </a:r>
            <a:r>
              <a:rPr lang="pt-BR" sz="3417" b="1" i="1" dirty="0" err="1">
                <a:ln w="11430"/>
                <a:solidFill>
                  <a:srgbClr val="C00000"/>
                </a:solidFill>
                <a:effectLst>
                  <a:outerShdw blurRad="50800" dist="39000" dir="5460000" algn="tl">
                    <a:srgbClr val="000000">
                      <a:alpha val="38000"/>
                    </a:srgbClr>
                  </a:outerShdw>
                </a:effectLst>
              </a:rPr>
              <a:t>Curiae</a:t>
            </a:r>
            <a:endParaRPr lang="pt-BR" sz="3417" b="1" i="1" dirty="0">
              <a:ln w="11430"/>
              <a:solidFill>
                <a:srgbClr val="C00000"/>
              </a:solidFill>
              <a:effectLst>
                <a:outerShdw blurRad="50800" dist="39000" dir="5460000" algn="tl">
                  <a:srgbClr val="000000">
                    <a:alpha val="38000"/>
                  </a:srgbClr>
                </a:outerShdw>
              </a:effectLst>
            </a:endParaRPr>
          </a:p>
          <a:p>
            <a:endParaRPr lang="pt-BR" i="1" dirty="0"/>
          </a:p>
          <a:p>
            <a:pPr marL="428608" indent="-428608" algn="just">
              <a:lnSpc>
                <a:spcPct val="160000"/>
              </a:lnSpc>
              <a:spcBef>
                <a:spcPts val="0"/>
              </a:spcBef>
              <a:buFont typeface="+mj-lt"/>
              <a:buAutoNum type="arabicPeriod"/>
            </a:pPr>
            <a:r>
              <a:rPr lang="pt-BR" sz="2583" dirty="0"/>
              <a:t>União, AC, AM, BA, DF, GO, MG, PB, PE, PI, RN, RS, SE, SP.</a:t>
            </a:r>
          </a:p>
          <a:p>
            <a:pPr marL="428608" indent="-428608" algn="just">
              <a:lnSpc>
                <a:spcPct val="160000"/>
              </a:lnSpc>
              <a:spcBef>
                <a:spcPts val="0"/>
              </a:spcBef>
              <a:buFont typeface="+mj-lt"/>
              <a:buAutoNum type="arabicPeriod"/>
            </a:pPr>
            <a:r>
              <a:rPr lang="pt-BR" sz="2583" dirty="0"/>
              <a:t>Sindicatos: </a:t>
            </a:r>
            <a:r>
              <a:rPr lang="pt-BR" sz="2583" b="1" dirty="0" err="1">
                <a:solidFill>
                  <a:srgbClr val="FF0000"/>
                </a:solidFill>
              </a:rPr>
              <a:t>Sindifiscal</a:t>
            </a:r>
            <a:r>
              <a:rPr lang="pt-BR" sz="2583" dirty="0"/>
              <a:t> (Sindicato do Pessoal do Grupo de Tributação, Arrecadação e Fiscalização); </a:t>
            </a:r>
            <a:r>
              <a:rPr lang="pt-BR" sz="2583" b="1" dirty="0" err="1">
                <a:solidFill>
                  <a:srgbClr val="FF0000"/>
                </a:solidFill>
              </a:rPr>
              <a:t>Condsef</a:t>
            </a:r>
            <a:r>
              <a:rPr lang="pt-BR" sz="2583" b="1" dirty="0">
                <a:solidFill>
                  <a:srgbClr val="FF0000"/>
                </a:solidFill>
              </a:rPr>
              <a:t> </a:t>
            </a:r>
            <a:r>
              <a:rPr lang="pt-BR" sz="2583" dirty="0"/>
              <a:t>(Confederação dos Trabalhadores no Serviço Público Federal); </a:t>
            </a:r>
            <a:r>
              <a:rPr lang="pt-BR" sz="2583" b="1" dirty="0" err="1">
                <a:solidFill>
                  <a:srgbClr val="FF0000"/>
                </a:solidFill>
              </a:rPr>
              <a:t>Sinasefe</a:t>
            </a:r>
            <a:r>
              <a:rPr lang="pt-BR" sz="2583" dirty="0"/>
              <a:t>  (Sindicato Nacional dos Servidores Federais da Educação Básica, Profissional e Tecnológica).</a:t>
            </a:r>
          </a:p>
          <a:p>
            <a:endParaRPr lang="pt-BR" dirty="0" smtClean="0"/>
          </a:p>
          <a:p>
            <a:endParaRPr lang="pt-BR"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197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366118"/>
            <a:ext cx="6858000" cy="3771636"/>
          </a:xfrm>
        </p:spPr>
        <p:txBody>
          <a:bodyPr>
            <a:normAutofit/>
          </a:bodyPr>
          <a:lstStyle/>
          <a:p>
            <a:pPr>
              <a:lnSpc>
                <a:spcPct val="150000"/>
              </a:lnSpc>
              <a:spcBef>
                <a:spcPts val="0"/>
              </a:spcBef>
              <a:buFont typeface="Wingdings" panose="05000000000000000000" pitchFamily="2" charset="2"/>
              <a:buChar char="ü"/>
            </a:pPr>
            <a:r>
              <a:rPr lang="pt-BR" sz="2333" dirty="0"/>
              <a:t>STJ Súmula nº 340 - 27/06/2007 - DJ 13.08.2007 - A lei aplicável à concessão de pensão previdenciária por morte é aquela vigente na data do óbito do segurado.</a:t>
            </a:r>
          </a:p>
          <a:p>
            <a:pPr>
              <a:lnSpc>
                <a:spcPct val="150000"/>
              </a:lnSpc>
              <a:spcBef>
                <a:spcPts val="0"/>
              </a:spcBef>
              <a:buFont typeface="Wingdings" panose="05000000000000000000" pitchFamily="2" charset="2"/>
              <a:buChar char="ü"/>
            </a:pPr>
            <a:r>
              <a:rPr lang="pt-BR" sz="2333" dirty="0"/>
              <a:t>Fim da paridade/integralidade - Emenda Constitucional nº 41, de 31/12/2004</a:t>
            </a:r>
            <a:endParaRPr lang="pt-BR" sz="2333"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algn="ctr">
              <a:lnSpc>
                <a:spcPct val="150000"/>
              </a:lnSpc>
              <a:spcBef>
                <a:spcPts val="0"/>
              </a:spcBef>
              <a:buNone/>
            </a:pPr>
            <a:r>
              <a:rPr lang="pt-BR" b="1" u="sng" dirty="0" smtClean="0"/>
              <a:t>Como os estados procedem:</a:t>
            </a:r>
          </a:p>
          <a:p>
            <a:pPr marL="428608" indent="-428608" algn="just">
              <a:lnSpc>
                <a:spcPct val="150000"/>
              </a:lnSpc>
              <a:spcBef>
                <a:spcPts val="0"/>
              </a:spcBef>
              <a:buFont typeface="+mj-lt"/>
              <a:buAutoNum type="arabicPeriod"/>
            </a:pPr>
            <a:r>
              <a:rPr lang="pt-BR" dirty="0" smtClean="0"/>
              <a:t>Sem paridade e integralidade a partir de 1º de janeiro de 2004.</a:t>
            </a:r>
          </a:p>
          <a:p>
            <a:pPr marL="428608" indent="-428608" algn="just">
              <a:lnSpc>
                <a:spcPct val="150000"/>
              </a:lnSpc>
              <a:spcBef>
                <a:spcPts val="0"/>
              </a:spcBef>
              <a:buFont typeface="+mj-lt"/>
              <a:buAutoNum type="arabicPeriod"/>
            </a:pPr>
            <a:r>
              <a:rPr lang="pt-BR" dirty="0" smtClean="0"/>
              <a:t>Sem paridade a partir de 1º de janeiro de 2004 e sem integralidade a partir de 20 de fevereiro de 2004.</a:t>
            </a:r>
          </a:p>
          <a:p>
            <a:pPr marL="428608" indent="-428608" algn="just">
              <a:lnSpc>
                <a:spcPct val="150000"/>
              </a:lnSpc>
              <a:spcBef>
                <a:spcPts val="0"/>
              </a:spcBef>
              <a:buFont typeface="+mj-lt"/>
              <a:buAutoNum type="arabicPeriod"/>
            </a:pPr>
            <a:r>
              <a:rPr lang="pt-BR" dirty="0" smtClean="0"/>
              <a:t>Sem paridade e sem integralidade a partir de 20 de fevereiro de 2004.</a:t>
            </a:r>
          </a:p>
          <a:p>
            <a:endParaRPr lang="pt-BR"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1211627" y="217207"/>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67" b="1" dirty="0">
                <a:ln w="11430"/>
                <a:solidFill>
                  <a:srgbClr val="C00000"/>
                </a:solidFill>
                <a:effectLst>
                  <a:outerShdw blurRad="50800" dist="39000" dir="5460000" algn="tl">
                    <a:srgbClr val="000000">
                      <a:alpha val="38000"/>
                    </a:srgbClr>
                  </a:outerShdw>
                </a:effectLst>
              </a:rPr>
              <a:t>GT - OBJETIVOS</a:t>
            </a:r>
            <a:endParaRPr lang="pt-BR" sz="3667"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rmAutofit fontScale="40000" lnSpcReduction="20000"/>
          </a:bodyPr>
          <a:lstStyle/>
          <a:p>
            <a:pPr marL="761970" indent="-761970" algn="just">
              <a:lnSpc>
                <a:spcPct val="170000"/>
              </a:lnSpc>
              <a:spcBef>
                <a:spcPts val="0"/>
              </a:spcBef>
              <a:buFont typeface="Wingdings" pitchFamily="2" charset="2"/>
              <a:buChar char="ü"/>
            </a:pPr>
            <a:r>
              <a:rPr lang="pt-BR" sz="4000" b="1" dirty="0"/>
              <a:t>IDENTIFICAR </a:t>
            </a:r>
            <a:r>
              <a:rPr lang="pt-BR" sz="4000" b="1" dirty="0"/>
              <a:t>OS TEMAS RELEVANTES QUE TRAMITAM </a:t>
            </a:r>
            <a:r>
              <a:rPr lang="pt-BR" sz="4000" b="1" dirty="0"/>
              <a:t>NO SUPREMO TRIBUNAL FEDERAL (STF) QUE </a:t>
            </a:r>
            <a:r>
              <a:rPr lang="pt-BR" sz="4000" b="1" dirty="0"/>
              <a:t>TENHAM EFEITO MULTIPLICADOR E POSSAM IMPACTAR O </a:t>
            </a:r>
            <a:r>
              <a:rPr lang="pt-BR" sz="4000" b="1" dirty="0"/>
              <a:t>EQUILÍBRIO </a:t>
            </a:r>
            <a:r>
              <a:rPr lang="pt-BR" sz="4000" b="1" dirty="0"/>
              <a:t>ATUARIAL E </a:t>
            </a:r>
            <a:r>
              <a:rPr lang="pt-BR" sz="4000" b="1" dirty="0"/>
              <a:t>FINANCEIRO DAS </a:t>
            </a:r>
            <a:r>
              <a:rPr lang="pt-BR" sz="4000" b="1" dirty="0"/>
              <a:t>UNIDADES </a:t>
            </a:r>
            <a:r>
              <a:rPr lang="pt-BR" sz="4000" b="1" dirty="0"/>
              <a:t>GESTORAS;</a:t>
            </a:r>
          </a:p>
          <a:p>
            <a:pPr marL="761970" indent="-761970" algn="just">
              <a:lnSpc>
                <a:spcPct val="170000"/>
              </a:lnSpc>
              <a:spcBef>
                <a:spcPts val="0"/>
              </a:spcBef>
              <a:buFont typeface="Wingdings" pitchFamily="2" charset="2"/>
              <a:buChar char="ü"/>
            </a:pPr>
            <a:endParaRPr lang="pt-BR" sz="4000" b="1" dirty="0"/>
          </a:p>
          <a:p>
            <a:pPr marL="761970" indent="-761970" algn="just">
              <a:lnSpc>
                <a:spcPct val="170000"/>
              </a:lnSpc>
              <a:spcBef>
                <a:spcPts val="0"/>
              </a:spcBef>
              <a:buFont typeface="Wingdings" pitchFamily="2" charset="2"/>
              <a:buChar char="ü"/>
            </a:pPr>
            <a:r>
              <a:rPr lang="pt-BR" sz="4000" b="1" dirty="0"/>
              <a:t>CRIAR UM BANCO DE DADOS, ATRAVÉS DE ENQUETES E PESQUISAS REALIZADAS NO ÂMBITO DAS UNIDADES GESTORAS, </a:t>
            </a:r>
            <a:r>
              <a:rPr lang="pt-BR" sz="4000" b="1" dirty="0"/>
              <a:t>COM </a:t>
            </a:r>
            <a:r>
              <a:rPr lang="pt-BR" sz="4000" b="1" dirty="0"/>
              <a:t>INFORMAÇÕES RELEVANTES SOBRE A INCIDÊNCIA DO IMPACTO DE CADA TEMA EM </a:t>
            </a:r>
            <a:r>
              <a:rPr lang="pt-BR" sz="4000" b="1" dirty="0"/>
              <a:t>SEU ESTADO;</a:t>
            </a:r>
            <a:endParaRPr lang="pt-BR" sz="4000" b="1" dirty="0"/>
          </a:p>
          <a:p>
            <a:pPr marL="761970" indent="-761970" algn="just">
              <a:lnSpc>
                <a:spcPct val="170000"/>
              </a:lnSpc>
              <a:spcBef>
                <a:spcPts val="0"/>
              </a:spcBef>
              <a:buFont typeface="Wingdings" pitchFamily="2" charset="2"/>
              <a:buChar char="ü"/>
            </a:pPr>
            <a:endParaRPr lang="pt-BR" sz="4000" b="1" dirty="0"/>
          </a:p>
          <a:p>
            <a:pPr marL="761970" indent="-761970" algn="just">
              <a:lnSpc>
                <a:spcPct val="170000"/>
              </a:lnSpc>
              <a:spcBef>
                <a:spcPts val="0"/>
              </a:spcBef>
              <a:buFont typeface="Wingdings" pitchFamily="2" charset="2"/>
              <a:buChar char="ü"/>
            </a:pPr>
            <a:r>
              <a:rPr lang="pt-BR" sz="4000" b="1" dirty="0"/>
              <a:t>SUGERIR A PARTICIPAÇÃO ATRAVÉS DO INSTITUTO DO “</a:t>
            </a:r>
            <a:r>
              <a:rPr lang="pt-BR" sz="4000" b="1" i="1" dirty="0"/>
              <a:t>AMICUS </a:t>
            </a:r>
            <a:r>
              <a:rPr lang="pt-BR" sz="4000" b="1" i="1" dirty="0"/>
              <a:t>CURIAE</a:t>
            </a:r>
            <a:r>
              <a:rPr lang="pt-BR" sz="4000" b="1" i="1" dirty="0"/>
              <a:t>”</a:t>
            </a:r>
            <a:r>
              <a:rPr lang="pt-BR" sz="4000" b="1" dirty="0"/>
              <a:t>, MUNINDO A UNIDADE GESTORA </a:t>
            </a:r>
            <a:r>
              <a:rPr lang="pt-BR" sz="4000" b="1" dirty="0"/>
              <a:t>COM ESTUDOS E INFORMAÇÕES </a:t>
            </a:r>
            <a:r>
              <a:rPr lang="pt-BR" sz="4000" b="1" dirty="0"/>
              <a:t>RELEVANTES;</a:t>
            </a:r>
            <a:endParaRPr lang="pt-BR" sz="4000" b="1" dirty="0"/>
          </a:p>
          <a:p>
            <a:pPr marL="761970" indent="-761970" algn="just">
              <a:lnSpc>
                <a:spcPct val="170000"/>
              </a:lnSpc>
              <a:spcBef>
                <a:spcPts val="0"/>
              </a:spcBef>
              <a:buFont typeface="+mj-lt"/>
              <a:buAutoNum type="alphaLcPeriod"/>
            </a:pPr>
            <a:endParaRPr lang="pt-BR" sz="4000" b="1" dirty="0">
              <a:solidFill>
                <a:srgbClr val="0000CC"/>
              </a:solidFill>
            </a:endParaRPr>
          </a:p>
          <a:p>
            <a:pPr marL="761970" indent="-761970" algn="just">
              <a:lnSpc>
                <a:spcPct val="170000"/>
              </a:lnSpc>
              <a:spcBef>
                <a:spcPts val="0"/>
              </a:spcBef>
              <a:buFont typeface="+mj-lt"/>
              <a:buAutoNum type="alphaLcPeriod"/>
            </a:pPr>
            <a:endParaRPr lang="pt-BR" sz="4000" b="1" dirty="0">
              <a:solidFill>
                <a:srgbClr val="0000CC"/>
              </a:solidFill>
            </a:endParaRPr>
          </a:p>
          <a:p>
            <a:pPr marL="761970" indent="-761970" algn="just">
              <a:lnSpc>
                <a:spcPct val="170000"/>
              </a:lnSpc>
              <a:spcBef>
                <a:spcPts val="0"/>
              </a:spcBef>
              <a:buFont typeface="+mj-lt"/>
              <a:buAutoNum type="alphaLcPeriod"/>
            </a:pPr>
            <a:endParaRPr lang="pt-BR" sz="4000" b="1" dirty="0">
              <a:solidFill>
                <a:srgbClr val="0000CC"/>
              </a:solidFill>
            </a:endParaRPr>
          </a:p>
          <a:p>
            <a:endParaRPr lang="pt-BR" dirty="0"/>
          </a:p>
          <a:p>
            <a:endParaRPr lang="pt-BR" dirty="0"/>
          </a:p>
        </p:txBody>
      </p:sp>
      <p:pic>
        <p:nvPicPr>
          <p:cNvPr id="5" name="Imagem 4"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62500" lnSpcReduction="20000"/>
          </a:bodyPr>
          <a:lstStyle/>
          <a:p>
            <a:pPr algn="ctr">
              <a:lnSpc>
                <a:spcPct val="160000"/>
              </a:lnSpc>
              <a:spcBef>
                <a:spcPts val="0"/>
              </a:spcBef>
              <a:buNone/>
            </a:pPr>
            <a:r>
              <a:rPr lang="pt-BR" sz="3750" b="1" u="sng" dirty="0"/>
              <a:t>Principal argumento para ingresso das ações:</a:t>
            </a:r>
          </a:p>
          <a:p>
            <a:pPr algn="just">
              <a:lnSpc>
                <a:spcPct val="160000"/>
              </a:lnSpc>
              <a:spcBef>
                <a:spcPts val="0"/>
              </a:spcBef>
              <a:buFont typeface="Wingdings" panose="05000000000000000000" pitchFamily="2" charset="2"/>
              <a:buChar char="ü"/>
            </a:pPr>
            <a:r>
              <a:rPr lang="pt-PT" sz="3750" dirty="0"/>
              <a:t>“Direito adquirido” sob a égide do regramento anterior.</a:t>
            </a:r>
          </a:p>
          <a:p>
            <a:pPr algn="just">
              <a:lnSpc>
                <a:spcPct val="160000"/>
              </a:lnSpc>
              <a:spcBef>
                <a:spcPts val="0"/>
              </a:spcBef>
              <a:buFont typeface="Wingdings" panose="05000000000000000000" pitchFamily="2" charset="2"/>
              <a:buChar char="ü"/>
            </a:pPr>
            <a:r>
              <a:rPr lang="pt-PT" sz="3750" dirty="0"/>
              <a:t>A pensão seria “consequência lógica da aposentadoria”, e, tendo esta última paridade, por ter sido concedida anteriormente à vigência da Emenda Constitucional nº 41/2003, o pensionista também teria um suposto “direito adquirido” ao instituto. </a:t>
            </a:r>
            <a:endParaRPr lang="pt-BR" sz="3750" dirty="0"/>
          </a:p>
          <a:p>
            <a:pPr algn="just">
              <a:lnSpc>
                <a:spcPct val="160000"/>
              </a:lnSpc>
              <a:spcBef>
                <a:spcPts val="0"/>
              </a:spcBef>
            </a:pPr>
            <a:endParaRPr lang="pt-BR" dirty="0" smtClean="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55000" lnSpcReduction="20000"/>
          </a:bodyPr>
          <a:lstStyle/>
          <a:p>
            <a:pPr algn="ctr">
              <a:lnSpc>
                <a:spcPct val="170000"/>
              </a:lnSpc>
              <a:spcBef>
                <a:spcPts val="0"/>
              </a:spcBef>
              <a:buNone/>
            </a:pPr>
            <a:r>
              <a:rPr lang="pt-PT" sz="3667" b="1" u="sng" dirty="0"/>
              <a:t>Relações jurídicas diversas</a:t>
            </a:r>
          </a:p>
          <a:p>
            <a:pPr marL="476231" indent="-476231" algn="just">
              <a:lnSpc>
                <a:spcPct val="170000"/>
              </a:lnSpc>
              <a:spcBef>
                <a:spcPts val="0"/>
              </a:spcBef>
              <a:buFont typeface="+mj-lt"/>
              <a:buAutoNum type="romanUcPeriod"/>
            </a:pPr>
            <a:r>
              <a:rPr lang="pt-PT" sz="3000" dirty="0"/>
              <a:t>Enquanto a aposentadoria decorre de um vínculo funcional, entre o segurado e o Estado (no caso do RPPS estadual), a pensão por morte decorre de uma relação de dependência econômica entre os indivíduos assim descritos pela lei (dependentes) e o segurado.</a:t>
            </a:r>
          </a:p>
          <a:p>
            <a:pPr marL="476231" indent="-476231" algn="just">
              <a:lnSpc>
                <a:spcPct val="170000"/>
              </a:lnSpc>
              <a:spcBef>
                <a:spcPts val="0"/>
              </a:spcBef>
              <a:buFont typeface="+mj-lt"/>
              <a:buAutoNum type="romanUcPeriod"/>
            </a:pPr>
            <a:r>
              <a:rPr lang="pt-PT" sz="3000" dirty="0"/>
              <a:t>Não há relação de causa/consequência entre os benefícios. A pensão por morte não decorre necessariamente de uma aposentadoria, não sendo um direito herdado pelos dependentes. É certo que seu fato gerador é o óbito do segurado, que pode, na ocasião do evento, estar em atividade ou não.</a:t>
            </a:r>
            <a:endParaRPr lang="pt-BR" sz="3000"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32500" lnSpcReduction="20000"/>
          </a:bodyPr>
          <a:lstStyle/>
          <a:p>
            <a:pPr algn="ctr">
              <a:lnSpc>
                <a:spcPct val="120000"/>
              </a:lnSpc>
              <a:spcBef>
                <a:spcPts val="0"/>
              </a:spcBef>
              <a:buNone/>
            </a:pPr>
            <a:r>
              <a:rPr lang="pt-BR" sz="4583" b="1" dirty="0"/>
              <a:t>Exposição de Motivos da Medida Provisória 167, de 19/02/2004, </a:t>
            </a:r>
          </a:p>
          <a:p>
            <a:pPr algn="ctr">
              <a:lnSpc>
                <a:spcPct val="120000"/>
              </a:lnSpc>
              <a:spcBef>
                <a:spcPts val="0"/>
              </a:spcBef>
              <a:buNone/>
            </a:pPr>
            <a:r>
              <a:rPr lang="pt-BR" sz="4583" b="1" dirty="0"/>
              <a:t>convertida na Lei Federal nº 10.887/04</a:t>
            </a:r>
          </a:p>
          <a:p>
            <a:pPr algn="just">
              <a:lnSpc>
                <a:spcPct val="170000"/>
              </a:lnSpc>
              <a:spcBef>
                <a:spcPts val="0"/>
              </a:spcBef>
              <a:buFont typeface="Wingdings" panose="05000000000000000000" pitchFamily="2" charset="2"/>
              <a:buChar char="ü"/>
            </a:pPr>
            <a:r>
              <a:rPr lang="pt-BR" sz="4083" dirty="0"/>
              <a:t>Vale lembrar que pelas regras anteriores a pensão é integral, isto é, corresponde à remuneração do servidor ou ao provento que o aposentado percebia, o que pode significar uma distorção pois, se este benefício objetiva a proteção da perda de renda dos dependentes, a reposição integral da última remuneração bruta do servidor falecido gera um nível de reposição de renda per capita na família do falecido superior ao nível de renda de que ela desfrutava antes do fato gerador da pensão. Estes, pois, são os aspectos principais da necessidade de se tornar, indubitavelmente, aplicáveis as novas regras para concessão da pensão por morte. Vale lembrar que em 20/05/2015 o Supremo Tribunal Federal reconheceu o direito à paridade no caso, desde que se enquadre na regra de transição do art. 3º da Emenda Constitucional nº 47/2005.</a:t>
            </a:r>
            <a:endParaRPr lang="pt-BR" sz="4083" dirty="0"/>
          </a:p>
        </p:txBody>
      </p:sp>
      <p:pic>
        <p:nvPicPr>
          <p:cNvPr id="4" name="Imagem 3" descr="http://ts1.mm.bing.net/th?&amp;id=HN.607991615006443756&amp;w=300&amp;h=300&amp;c=0&amp;pid=1.9&amp;rs=0&amp;p=0"/>
          <p:cNvPicPr/>
          <p:nvPr/>
        </p:nvPicPr>
        <p:blipFill>
          <a:blip r:embed="rId3"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014367" y="15720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Paridade/integralidade nas pensões</a:t>
            </a:r>
            <a:endParaRPr lang="pt-BR" sz="3000" b="1" dirty="0">
              <a:ln w="11430"/>
              <a:solidFill>
                <a:srgbClr val="C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ctr">
              <a:lnSpc>
                <a:spcPct val="150000"/>
              </a:lnSpc>
              <a:spcBef>
                <a:spcPts val="0"/>
              </a:spcBef>
              <a:buFont typeface="Wingdings" panose="05000000000000000000" pitchFamily="2" charset="2"/>
              <a:buChar char="ü"/>
            </a:pPr>
            <a:r>
              <a:rPr lang="pt-BR" b="1" dirty="0" smtClean="0"/>
              <a:t>MI 844</a:t>
            </a:r>
          </a:p>
          <a:p>
            <a:pPr marL="0" indent="0" algn="ctr">
              <a:lnSpc>
                <a:spcPct val="150000"/>
              </a:lnSpc>
              <a:spcBef>
                <a:spcPts val="0"/>
              </a:spcBef>
              <a:buNone/>
            </a:pPr>
            <a:r>
              <a:rPr lang="pt-BR" sz="2000" dirty="0"/>
              <a:t>Extensão da Lei Complementar nº 51/1985 a outras categorias.</a:t>
            </a:r>
          </a:p>
          <a:p>
            <a:pPr marL="0" indent="0" algn="ctr">
              <a:lnSpc>
                <a:spcPct val="150000"/>
              </a:lnSpc>
              <a:spcBef>
                <a:spcPts val="0"/>
              </a:spcBef>
              <a:buNone/>
            </a:pPr>
            <a:endParaRPr lang="pt-BR" dirty="0"/>
          </a:p>
          <a:p>
            <a:pPr algn="ctr">
              <a:lnSpc>
                <a:spcPct val="150000"/>
              </a:lnSpc>
              <a:spcBef>
                <a:spcPts val="0"/>
              </a:spcBef>
              <a:buFont typeface="Wingdings" panose="05000000000000000000" pitchFamily="2" charset="2"/>
              <a:buChar char="ü"/>
            </a:pPr>
            <a:r>
              <a:rPr lang="pt-BR" b="1" dirty="0" smtClean="0"/>
              <a:t>ADI 5129</a:t>
            </a:r>
          </a:p>
          <a:p>
            <a:pPr marL="0" indent="0" algn="ctr">
              <a:lnSpc>
                <a:spcPct val="150000"/>
              </a:lnSpc>
              <a:spcBef>
                <a:spcPts val="0"/>
              </a:spcBef>
              <a:buNone/>
            </a:pPr>
            <a:r>
              <a:rPr lang="pt-BR" sz="2000" dirty="0"/>
              <a:t>Aposentadoria compulsória dos Policiais Civis.</a:t>
            </a:r>
            <a:endParaRPr lang="pt-BR" sz="2000"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CaixaDeTexto 4"/>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231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0000" lnSpcReduction="20000"/>
          </a:bodyPr>
          <a:lstStyle/>
          <a:p>
            <a:endParaRPr lang="pt-BR" dirty="0" smtClean="0"/>
          </a:p>
          <a:p>
            <a:pPr>
              <a:lnSpc>
                <a:spcPct val="170000"/>
              </a:lnSpc>
              <a:spcBef>
                <a:spcPts val="0"/>
              </a:spcBef>
              <a:buFont typeface="Wingdings" panose="05000000000000000000" pitchFamily="2" charset="2"/>
              <a:buChar char="ü"/>
            </a:pPr>
            <a:r>
              <a:rPr lang="pt-BR" b="1" dirty="0" smtClean="0"/>
              <a:t>MI 844</a:t>
            </a:r>
          </a:p>
          <a:p>
            <a:pPr algn="just">
              <a:lnSpc>
                <a:spcPct val="170000"/>
              </a:lnSpc>
              <a:spcBef>
                <a:spcPts val="0"/>
              </a:spcBef>
              <a:buFont typeface="Wingdings" panose="05000000000000000000" pitchFamily="2" charset="2"/>
              <a:buChar char="ü"/>
            </a:pPr>
            <a:r>
              <a:rPr lang="pt-BR" dirty="0" smtClean="0"/>
              <a:t>Em 19 de junho de 2008, o </a:t>
            </a:r>
            <a:r>
              <a:rPr lang="pt-BR" b="1" dirty="0" smtClean="0">
                <a:solidFill>
                  <a:srgbClr val="FF0000"/>
                </a:solidFill>
              </a:rPr>
              <a:t>Sindicato dos Trabalhadores </a:t>
            </a:r>
            <a:r>
              <a:rPr lang="pt-BR" dirty="0" smtClean="0"/>
              <a:t>do Poder Judiciário e do Ministério Público da União no Distrito Federal - </a:t>
            </a:r>
            <a:r>
              <a:rPr lang="pt-BR" dirty="0" err="1" smtClean="0"/>
              <a:t>Sindjus</a:t>
            </a:r>
            <a:r>
              <a:rPr lang="pt-BR" dirty="0" smtClean="0"/>
              <a:t>/DF impetrou o Mandado de Injunção Coletivo nº 844, Relator Ministro Ricardo </a:t>
            </a:r>
            <a:r>
              <a:rPr lang="pt-BR" dirty="0" err="1" smtClean="0"/>
              <a:t>Lewandowski</a:t>
            </a:r>
            <a:r>
              <a:rPr lang="pt-BR" dirty="0" smtClean="0"/>
              <a:t>, em face da omissão legislativa do Presidente da República ante a ausência de regulamentação do art. 40, § 4º, da Constituição Federal, no que concerne à aposentadoria especial de servidores públicos que exercem atividades de risco.</a:t>
            </a:r>
          </a:p>
          <a:p>
            <a:pPr algn="just">
              <a:lnSpc>
                <a:spcPct val="170000"/>
              </a:lnSpc>
              <a:spcBef>
                <a:spcPts val="0"/>
              </a:spcBef>
              <a:buNone/>
            </a:pPr>
            <a:r>
              <a:rPr lang="pt-BR" sz="2083" i="1" dirty="0"/>
              <a:t>		</a:t>
            </a:r>
            <a:r>
              <a:rPr lang="pt-BR" sz="2083" i="1" dirty="0"/>
              <a:t>	</a:t>
            </a:r>
            <a:r>
              <a:rPr lang="pt-BR" sz="2083" i="1" dirty="0"/>
              <a:t>	</a:t>
            </a:r>
            <a:endParaRPr lang="pt-BR" b="1" dirty="0">
              <a:solidFill>
                <a:srgbClr val="0000CC"/>
              </a:solidFill>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algn="just">
              <a:lnSpc>
                <a:spcPct val="170000"/>
              </a:lnSpc>
              <a:spcBef>
                <a:spcPts val="0"/>
              </a:spcBef>
              <a:buFont typeface="Wingdings" panose="05000000000000000000" pitchFamily="2" charset="2"/>
              <a:buChar char="ü"/>
            </a:pPr>
            <a:r>
              <a:rPr lang="pt-BR" sz="1333" dirty="0"/>
              <a:t>Aplicação </a:t>
            </a:r>
            <a:r>
              <a:rPr lang="pt-BR" sz="1333" dirty="0"/>
              <a:t>analógica da disciplina prevista na Lei Complementar nº </a:t>
            </a:r>
            <a:r>
              <a:rPr lang="pt-BR" sz="1333" dirty="0"/>
              <a:t>51/1985</a:t>
            </a:r>
            <a:r>
              <a:rPr lang="pt-BR" sz="1333" dirty="0"/>
              <a:t>, que dispõe sobre a aposentadoria do </a:t>
            </a:r>
            <a:r>
              <a:rPr lang="pt-BR" sz="1333" dirty="0"/>
              <a:t>servidor </a:t>
            </a:r>
            <a:r>
              <a:rPr lang="pt-BR" sz="1333" dirty="0"/>
              <a:t>público policial. </a:t>
            </a:r>
            <a:endParaRPr lang="pt-BR" sz="1333" dirty="0"/>
          </a:p>
          <a:p>
            <a:pPr algn="just">
              <a:lnSpc>
                <a:spcPct val="170000"/>
              </a:lnSpc>
              <a:spcBef>
                <a:spcPts val="0"/>
              </a:spcBef>
              <a:buFont typeface="Wingdings" panose="05000000000000000000" pitchFamily="2" charset="2"/>
              <a:buChar char="ü"/>
            </a:pPr>
            <a:r>
              <a:rPr lang="pt-BR" sz="1333" dirty="0"/>
              <a:t>O Ministro Relator </a:t>
            </a:r>
            <a:r>
              <a:rPr lang="pt-BR" sz="1333" dirty="0"/>
              <a:t>concedeu a ordem em parte para reconhecer o direito dos substituídos pelo impetrante de terem os seus pleitos apreciados de modo individual pela autoridade administrativa, para que seja analisado se há ou não, caso a caso, o risco na atividade por eles exercida. </a:t>
            </a:r>
          </a:p>
          <a:p>
            <a:pPr algn="just">
              <a:lnSpc>
                <a:spcPct val="170000"/>
              </a:lnSpc>
              <a:spcBef>
                <a:spcPts val="0"/>
              </a:spcBef>
              <a:buFont typeface="Wingdings" panose="05000000000000000000" pitchFamily="2" charset="2"/>
              <a:buChar char="ü"/>
            </a:pPr>
            <a:r>
              <a:rPr lang="pt-BR" sz="1333" dirty="0"/>
              <a:t>A última movimentação no processo </a:t>
            </a:r>
            <a:r>
              <a:rPr lang="pt-BR" sz="1333" dirty="0"/>
              <a:t>havia ocorrido </a:t>
            </a:r>
            <a:r>
              <a:rPr lang="pt-BR" sz="1333" dirty="0"/>
              <a:t>no dia </a:t>
            </a:r>
            <a:r>
              <a:rPr lang="pt-BR" sz="1333" dirty="0"/>
              <a:t>5 </a:t>
            </a:r>
            <a:r>
              <a:rPr lang="pt-BR" sz="1333" dirty="0"/>
              <a:t>de maio de 2014, quando os autos foram devolvidos após pedido de vista pelo </a:t>
            </a:r>
            <a:r>
              <a:rPr lang="pt-BR" sz="1333" dirty="0"/>
              <a:t>Ministro </a:t>
            </a:r>
            <a:r>
              <a:rPr lang="pt-BR" sz="1333" dirty="0"/>
              <a:t>Roberto Barroso para posterior julgamento</a:t>
            </a:r>
            <a:r>
              <a:rPr lang="pt-BR" sz="1333" dirty="0"/>
              <a:t>. Recentemente o Supremo Tribunal Federal decidiu que não se aplica a oficiais de justiça (ao menos por decisão judicial) e que não pode haver contagem de tempo sem contribuição.</a:t>
            </a:r>
            <a:endParaRPr lang="pt-BR" sz="1333"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pPr algn="just">
              <a:lnSpc>
                <a:spcPct val="170000"/>
              </a:lnSpc>
              <a:spcBef>
                <a:spcPts val="0"/>
              </a:spcBef>
              <a:buFont typeface="Wingdings" pitchFamily="2" charset="2"/>
              <a:buChar char="ü"/>
            </a:pPr>
            <a:r>
              <a:rPr lang="pt-BR" dirty="0"/>
              <a:t>F</a:t>
            </a:r>
            <a:r>
              <a:rPr lang="pt-BR" dirty="0" smtClean="0"/>
              <a:t>oram </a:t>
            </a:r>
            <a:r>
              <a:rPr lang="pt-BR" dirty="0"/>
              <a:t>impetrados no Supremo Tribunal </a:t>
            </a:r>
            <a:r>
              <a:rPr lang="pt-BR" dirty="0" smtClean="0"/>
              <a:t>Federal </a:t>
            </a:r>
            <a:r>
              <a:rPr lang="pt-BR" dirty="0"/>
              <a:t>inúmeros Mandados de Injunção com </a:t>
            </a:r>
            <a:r>
              <a:rPr lang="pt-BR" dirty="0" smtClean="0"/>
              <a:t>o mesmo objeto.</a:t>
            </a:r>
          </a:p>
          <a:p>
            <a:pPr algn="just">
              <a:lnSpc>
                <a:spcPct val="170000"/>
              </a:lnSpc>
              <a:spcBef>
                <a:spcPts val="0"/>
              </a:spcBef>
              <a:buFont typeface="Wingdings" pitchFamily="2" charset="2"/>
              <a:buChar char="ü"/>
            </a:pPr>
            <a:r>
              <a:rPr lang="pt-BR" dirty="0" smtClean="0"/>
              <a:t>A Instrução Normativa nº 01/10, do Ministério da Previdência Social, instrui a União, os estados, o Distrito Federal e os municípios acerca do reconhecimento, pelos seus respectivos regimes próprios de previdência social, do tempo de serviço público exercido sob condições especiais que prejudiquem a saúde ou a integridade física do servidor.</a:t>
            </a:r>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62500" lnSpcReduction="20000"/>
          </a:bodyPr>
          <a:lstStyle/>
          <a:p>
            <a:pPr algn="just">
              <a:lnSpc>
                <a:spcPct val="170000"/>
              </a:lnSpc>
              <a:spcBef>
                <a:spcPts val="0"/>
              </a:spcBef>
              <a:buFont typeface="Wingdings" panose="05000000000000000000" pitchFamily="2" charset="2"/>
              <a:buChar char="ü"/>
            </a:pPr>
            <a:r>
              <a:rPr lang="pt-BR" i="1" dirty="0"/>
              <a:t>Art. 1º O tempo de serviço público exercido sob condições especiais prejudiciais à saúde ou à integridade física será reconhecido pelos regimes próprios de previdência social da União, dos Estados, do Distrito Federal e dos Municípios, nos termos desta Instrução Normativa, </a:t>
            </a:r>
            <a:r>
              <a:rPr lang="pt-BR" b="1" i="1" dirty="0"/>
              <a:t>nos casos em que o servidor público esteja amparado por ordem concedida, em Mandado de Injunção, pelo Supremo Tribunal Federal</a:t>
            </a:r>
            <a:r>
              <a:rPr lang="pt-BR" b="1" dirty="0"/>
              <a:t>. </a:t>
            </a:r>
            <a:endParaRPr lang="pt-BR" dirty="0"/>
          </a:p>
          <a:p>
            <a:pPr algn="just">
              <a:lnSpc>
                <a:spcPct val="170000"/>
              </a:lnSpc>
              <a:spcBef>
                <a:spcPts val="0"/>
              </a:spcBef>
              <a:buFont typeface="Wingdings" panose="05000000000000000000" pitchFamily="2" charset="2"/>
              <a:buChar char="ü"/>
            </a:pPr>
            <a:r>
              <a:rPr lang="pt-BR" dirty="0"/>
              <a:t>Observa-se que o Poder Público condicionou o reconhecimento do pedido de aposentadoria à existência de prévia ordem judicial concedida pelo Supremo Tribunal Federal. </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333500"/>
            <a:ext cx="6858000" cy="4284307"/>
          </a:xfrm>
        </p:spPr>
        <p:txBody>
          <a:bodyPr>
            <a:normAutofit fontScale="40000" lnSpcReduction="20000"/>
          </a:bodyPr>
          <a:lstStyle/>
          <a:p>
            <a:pPr lvl="0" algn="ctr">
              <a:buNone/>
            </a:pPr>
            <a:r>
              <a:rPr lang="pt-BR" sz="5000" b="1" dirty="0"/>
              <a:t>ADI </a:t>
            </a:r>
            <a:r>
              <a:rPr lang="pt-BR" sz="5000" b="1" dirty="0"/>
              <a:t>5129</a:t>
            </a:r>
          </a:p>
          <a:p>
            <a:endParaRPr lang="pt-BR" dirty="0" smtClean="0"/>
          </a:p>
          <a:p>
            <a:pPr algn="just">
              <a:lnSpc>
                <a:spcPct val="170000"/>
              </a:lnSpc>
              <a:spcBef>
                <a:spcPts val="0"/>
              </a:spcBef>
              <a:buFont typeface="Wingdings" pitchFamily="2" charset="2"/>
              <a:buChar char="ü"/>
            </a:pPr>
            <a:r>
              <a:rPr lang="pt-BR" sz="3750" dirty="0"/>
              <a:t>Partido </a:t>
            </a:r>
            <a:r>
              <a:rPr lang="pt-BR" sz="3750" dirty="0"/>
              <a:t>Social Democrata Cristão (PSDC), com relatoria do Ministro Gilmar Mendes.</a:t>
            </a:r>
          </a:p>
          <a:p>
            <a:pPr algn="just">
              <a:lnSpc>
                <a:spcPct val="170000"/>
              </a:lnSpc>
              <a:spcBef>
                <a:spcPts val="0"/>
              </a:spcBef>
              <a:buFont typeface="Wingdings" pitchFamily="2" charset="2"/>
              <a:buChar char="ü"/>
            </a:pPr>
            <a:r>
              <a:rPr lang="pt-BR" sz="3750" dirty="0"/>
              <a:t>A ADI questiona o artigo 1º, I, da Lei </a:t>
            </a:r>
            <a:r>
              <a:rPr lang="pt-BR" sz="3750" dirty="0"/>
              <a:t>Complementar nº 51/1985</a:t>
            </a:r>
            <a:r>
              <a:rPr lang="pt-BR" sz="3750" dirty="0"/>
              <a:t>, na redação dada pelo artigo 2º da </a:t>
            </a:r>
            <a:r>
              <a:rPr lang="pt-BR" sz="3750" dirty="0"/>
              <a:t>Lei Complementar nº </a:t>
            </a:r>
            <a:r>
              <a:rPr lang="pt-BR" sz="3750" dirty="0"/>
              <a:t>144/2014, que prevê a aposentadoria compulsória do servidor policial (civil, federal e rodoviário) aos 65 anos de idade. Alega ofensa ao artigo 40, §1º, II, da Constituição Federal, que prevê a aposentadoria compulsória do servidor público somente aos 70 anos de idade, bem como aos artigos 3º, IV (promoção do bem de todos sem discriminação) e 5º, I e LIV (princípios da isonomia, razoabilidade e proporcionalidade), também da </a:t>
            </a:r>
            <a:r>
              <a:rPr lang="pt-BR" sz="3750" dirty="0"/>
              <a:t>Constituição Federal de 1988</a:t>
            </a:r>
            <a:r>
              <a:rPr lang="pt-BR" sz="3750" dirty="0"/>
              <a:t>.</a:t>
            </a: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algn="just">
              <a:lnSpc>
                <a:spcPct val="170000"/>
              </a:lnSpc>
              <a:spcBef>
                <a:spcPts val="0"/>
              </a:spcBef>
              <a:buFont typeface="Wingdings" pitchFamily="2" charset="2"/>
              <a:buChar char="Ø"/>
            </a:pPr>
            <a:r>
              <a:rPr lang="pt-BR" sz="1333" dirty="0"/>
              <a:t>O partido (PSDC) sustenta que a </a:t>
            </a:r>
            <a:r>
              <a:rPr lang="pt-BR" sz="1333" dirty="0"/>
              <a:t>Constituição Federal de 1988 </a:t>
            </a:r>
            <a:r>
              <a:rPr lang="pt-BR" sz="1333" dirty="0"/>
              <a:t>prevê a possibilidade de adoção de requisitos </a:t>
            </a:r>
            <a:r>
              <a:rPr lang="pt-BR" sz="1333" dirty="0"/>
              <a:t>diferenciados, </a:t>
            </a:r>
            <a:r>
              <a:rPr lang="pt-BR" sz="1333" dirty="0"/>
              <a:t>para os servidores que exercem atividade de risco, apenas nos casos de aposentadoria voluntária. Aduz que o dispositivo impugnado extrapola o limite do razoável, inclusive considerando que a expectativa de vida aumentou consideravelmente nos últimos </a:t>
            </a:r>
            <a:r>
              <a:rPr lang="pt-BR" sz="1333" dirty="0"/>
              <a:t>100 </a:t>
            </a:r>
            <a:r>
              <a:rPr lang="pt-BR" sz="1333" dirty="0"/>
              <a:t>anos, não sendo cabível presumir que, aos 65 </a:t>
            </a:r>
            <a:r>
              <a:rPr lang="pt-BR" sz="1333" dirty="0"/>
              <a:t>anos</a:t>
            </a:r>
            <a:r>
              <a:rPr lang="pt-BR" sz="1333" dirty="0"/>
              <a:t>, o policial não está mais apto para o trabalho.</a:t>
            </a:r>
          </a:p>
          <a:p>
            <a:pPr algn="just">
              <a:lnSpc>
                <a:spcPct val="170000"/>
              </a:lnSpc>
              <a:spcBef>
                <a:spcPts val="0"/>
              </a:spcBef>
              <a:buFont typeface="Wingdings" pitchFamily="2" charset="2"/>
              <a:buChar char="Ø"/>
            </a:pPr>
            <a:r>
              <a:rPr lang="pt-BR" sz="1333" dirty="0"/>
              <a:t>O processo encontra-se com vistas à Procuradoria Geral da República, e a última movimentação fora em </a:t>
            </a:r>
            <a:r>
              <a:rPr lang="pt-BR" sz="1333" dirty="0"/>
              <a:t>7 </a:t>
            </a:r>
            <a:r>
              <a:rPr lang="pt-BR" sz="1333" dirty="0"/>
              <a:t>de agosto de 2014, referente a pedido de ingresso como </a:t>
            </a:r>
            <a:r>
              <a:rPr lang="pt-BR" sz="1333" i="1" dirty="0" err="1"/>
              <a:t>Amicus</a:t>
            </a:r>
            <a:r>
              <a:rPr lang="pt-BR" sz="1333" i="1" dirty="0"/>
              <a:t> </a:t>
            </a:r>
            <a:r>
              <a:rPr lang="pt-BR" sz="1333" i="1" dirty="0" err="1"/>
              <a:t>Curiae</a:t>
            </a:r>
            <a:r>
              <a:rPr lang="pt-BR" sz="1333" i="1" dirty="0"/>
              <a:t> </a:t>
            </a:r>
            <a:r>
              <a:rPr lang="pt-BR" sz="1333" dirty="0"/>
              <a:t>por parte da Associação Nacional das Mulheres Policiais do Brasil </a:t>
            </a:r>
            <a:r>
              <a:rPr lang="pt-BR" sz="1333" dirty="0"/>
              <a:t>- </a:t>
            </a:r>
            <a:r>
              <a:rPr lang="pt-BR" sz="1333" dirty="0"/>
              <a:t>AMPOL.</a:t>
            </a:r>
          </a:p>
          <a:p>
            <a:pPr algn="just">
              <a:lnSpc>
                <a:spcPct val="170000"/>
              </a:lnSpc>
              <a:spcBef>
                <a:spcPts val="0"/>
              </a:spcBef>
              <a:buFont typeface="Wingdings" pitchFamily="2" charset="2"/>
              <a:buChar char="Ø"/>
            </a:pPr>
            <a:r>
              <a:rPr lang="pt-BR" sz="1333" dirty="0"/>
              <a:t>Vide </a:t>
            </a:r>
            <a:r>
              <a:rPr lang="pt-BR" sz="1333" b="1" dirty="0">
                <a:solidFill>
                  <a:srgbClr val="FF0000"/>
                </a:solidFill>
              </a:rPr>
              <a:t>RE 567110</a:t>
            </a:r>
            <a:r>
              <a:rPr lang="pt-BR" sz="1333" dirty="0"/>
              <a:t>, no qual o STF </a:t>
            </a:r>
            <a:r>
              <a:rPr lang="x-none" sz="1333" dirty="0"/>
              <a:t>considerou recepcionado pela </a:t>
            </a:r>
            <a:r>
              <a:rPr lang="x-none" sz="1333" dirty="0"/>
              <a:t>C</a:t>
            </a:r>
            <a:r>
              <a:rPr lang="pt-BR" sz="1333" dirty="0" err="1"/>
              <a:t>onstituição</a:t>
            </a:r>
            <a:r>
              <a:rPr lang="pt-BR" sz="1333" dirty="0"/>
              <a:t> </a:t>
            </a:r>
            <a:r>
              <a:rPr lang="x-none" sz="1333" dirty="0"/>
              <a:t>F</a:t>
            </a:r>
            <a:r>
              <a:rPr lang="pt-BR" sz="1333" dirty="0" err="1"/>
              <a:t>ederal</a:t>
            </a:r>
            <a:r>
              <a:rPr lang="pt-BR" sz="1333" dirty="0"/>
              <a:t> de 19</a:t>
            </a:r>
            <a:r>
              <a:rPr lang="x-none" sz="1333" dirty="0"/>
              <a:t>88 </a:t>
            </a:r>
            <a:r>
              <a:rPr lang="x-none" sz="1333" dirty="0"/>
              <a:t>o artigo 1º da </a:t>
            </a:r>
            <a:r>
              <a:rPr lang="x-none" sz="1333" dirty="0"/>
              <a:t>L</a:t>
            </a:r>
            <a:r>
              <a:rPr lang="pt-BR" sz="1333" dirty="0"/>
              <a:t>ei </a:t>
            </a:r>
            <a:r>
              <a:rPr lang="x-none" sz="1333" dirty="0"/>
              <a:t>C</a:t>
            </a:r>
            <a:r>
              <a:rPr lang="pt-BR" sz="1333" dirty="0" err="1"/>
              <a:t>omplementar</a:t>
            </a:r>
            <a:r>
              <a:rPr lang="pt-BR" sz="1333" dirty="0"/>
              <a:t> nº</a:t>
            </a:r>
            <a:r>
              <a:rPr lang="x-none" sz="1333" dirty="0"/>
              <a:t> </a:t>
            </a:r>
            <a:r>
              <a:rPr lang="x-none" sz="1333" dirty="0"/>
              <a:t>51/1985, na sua redação </a:t>
            </a:r>
            <a:r>
              <a:rPr lang="pt-BR" sz="1333" dirty="0"/>
              <a:t>original</a:t>
            </a:r>
            <a:r>
              <a:rPr lang="x-none" sz="1333" dirty="0"/>
              <a:t>, em relação à aposentadoria voluntária</a:t>
            </a:r>
            <a:r>
              <a:rPr lang="pt-BR" sz="1333" dirty="0"/>
              <a:t>. </a:t>
            </a:r>
          </a:p>
          <a:p>
            <a:pPr algn="just">
              <a:lnSpc>
                <a:spcPct val="170000"/>
              </a:lnSpc>
              <a:spcBef>
                <a:spcPts val="0"/>
              </a:spcBef>
            </a:pPr>
            <a:endParaRPr lang="pt-BR" sz="1333"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CaixaDeTexto 5"/>
          <p:cNvSpPr txBox="1"/>
          <p:nvPr/>
        </p:nvSpPr>
        <p:spPr>
          <a:xfrm>
            <a:off x="2831807" y="337220"/>
            <a:ext cx="5837887" cy="605230"/>
          </a:xfrm>
          <a:prstGeom prst="rect">
            <a:avLst/>
          </a:prstGeom>
          <a:noFill/>
        </p:spPr>
        <p:txBody>
          <a:bodyPr wrap="square" rtlCol="0">
            <a:spAutoFit/>
          </a:bodyPr>
          <a:lstStyle/>
          <a:p>
            <a:r>
              <a:rPr lang="pt-BR" sz="3333" b="1" dirty="0">
                <a:solidFill>
                  <a:srgbClr val="002060"/>
                </a:solidFill>
                <a:effectLst>
                  <a:outerShdw blurRad="38100" dist="38100" dir="2700000" algn="tl">
                    <a:srgbClr val="000000">
                      <a:alpha val="43137"/>
                    </a:srgbClr>
                  </a:outerShdw>
                </a:effectLst>
              </a:rPr>
              <a:t>Policiais Civis</a:t>
            </a:r>
            <a:endParaRPr lang="pt-BR" sz="3333" b="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1211627" y="217207"/>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67" b="1" dirty="0">
                <a:ln w="11430"/>
                <a:solidFill>
                  <a:srgbClr val="C00000"/>
                </a:solidFill>
                <a:effectLst>
                  <a:outerShdw blurRad="50800" dist="39000" dir="5460000" algn="tl">
                    <a:srgbClr val="000000">
                      <a:alpha val="38000"/>
                    </a:srgbClr>
                  </a:outerShdw>
                </a:effectLst>
              </a:rPr>
              <a:t>GT - OBJETIVOS</a:t>
            </a:r>
            <a:endParaRPr lang="pt-BR" sz="3667" b="1" dirty="0">
              <a:ln w="11430"/>
              <a:solidFill>
                <a:srgbClr val="C00000"/>
              </a:solidFill>
              <a:effectLst>
                <a:outerShdw blurRad="50800" dist="39000" dir="5460000" algn="tl">
                  <a:srgbClr val="000000">
                    <a:alpha val="38000"/>
                  </a:srgbClr>
                </a:outerShdw>
              </a:effectLst>
            </a:endParaRPr>
          </a:p>
        </p:txBody>
      </p:sp>
      <p:pic>
        <p:nvPicPr>
          <p:cNvPr id="5" name="Imagem 4"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7" name="Espaço Reservado para Conteúdo 2"/>
          <p:cNvSpPr>
            <a:spLocks noGrp="1"/>
          </p:cNvSpPr>
          <p:nvPr>
            <p:ph idx="1"/>
          </p:nvPr>
        </p:nvSpPr>
        <p:spPr>
          <a:xfrm>
            <a:off x="1143000" y="1333500"/>
            <a:ext cx="6858000" cy="3771636"/>
          </a:xfrm>
        </p:spPr>
        <p:txBody>
          <a:bodyPr>
            <a:normAutofit/>
          </a:bodyPr>
          <a:lstStyle/>
          <a:p>
            <a:pPr marL="761970" indent="-761970" algn="just">
              <a:lnSpc>
                <a:spcPct val="170000"/>
              </a:lnSpc>
              <a:spcBef>
                <a:spcPts val="0"/>
              </a:spcBef>
              <a:buFont typeface="Wingdings" pitchFamily="2" charset="2"/>
              <a:buChar char="ü"/>
            </a:pPr>
            <a:r>
              <a:rPr lang="pt-BR" sz="1333" b="1" dirty="0"/>
              <a:t>BUSCAR MAIOR CELERIDADE  NO TRÂMITE DAS DEMANDAS JUDICIAIS EM ANDAMENTO;</a:t>
            </a:r>
          </a:p>
          <a:p>
            <a:pPr marL="761970" indent="-761970" algn="just">
              <a:lnSpc>
                <a:spcPct val="170000"/>
              </a:lnSpc>
              <a:spcBef>
                <a:spcPts val="0"/>
              </a:spcBef>
              <a:buFont typeface="Wingdings" pitchFamily="2" charset="2"/>
              <a:buChar char="ü"/>
            </a:pPr>
            <a:endParaRPr lang="pt-BR" sz="1333" b="1" dirty="0"/>
          </a:p>
          <a:p>
            <a:pPr marL="761970" indent="-761970" algn="just">
              <a:lnSpc>
                <a:spcPct val="170000"/>
              </a:lnSpc>
              <a:spcBef>
                <a:spcPts val="0"/>
              </a:spcBef>
              <a:buFont typeface="Wingdings" pitchFamily="2" charset="2"/>
              <a:buChar char="ü"/>
            </a:pPr>
            <a:r>
              <a:rPr lang="pt-BR" sz="1333" b="1" dirty="0"/>
              <a:t>BUSCAR A PROTEÇÃO DOS FUNDOS PREVIDENCIÁRIOS;</a:t>
            </a:r>
          </a:p>
          <a:p>
            <a:pPr marL="761970" indent="-761970" algn="just">
              <a:lnSpc>
                <a:spcPct val="170000"/>
              </a:lnSpc>
              <a:spcBef>
                <a:spcPts val="0"/>
              </a:spcBef>
              <a:buFont typeface="Wingdings" pitchFamily="2" charset="2"/>
              <a:buChar char="ü"/>
            </a:pPr>
            <a:endParaRPr lang="pt-BR" sz="1333" b="1" dirty="0"/>
          </a:p>
          <a:p>
            <a:pPr marL="761970" indent="-761970" algn="just">
              <a:lnSpc>
                <a:spcPct val="170000"/>
              </a:lnSpc>
              <a:spcBef>
                <a:spcPts val="0"/>
              </a:spcBef>
              <a:buFont typeface="Wingdings" pitchFamily="2" charset="2"/>
              <a:buChar char="ü"/>
            </a:pPr>
            <a:r>
              <a:rPr lang="pt-BR" sz="1333" b="1" dirty="0"/>
              <a:t>GARANTIR A MANUTENÇÃO DO EQUILÍBRIO FINANCEIRO E ATUARIAL DO SISTEMA PREVIDENCIÁRIO;</a:t>
            </a:r>
          </a:p>
          <a:p>
            <a:pPr marL="761970" indent="-761970" algn="just">
              <a:lnSpc>
                <a:spcPct val="170000"/>
              </a:lnSpc>
              <a:spcBef>
                <a:spcPts val="0"/>
              </a:spcBef>
              <a:buFont typeface="Wingdings" pitchFamily="2" charset="2"/>
              <a:buChar char="ü"/>
            </a:pPr>
            <a:endParaRPr lang="pt-BR" sz="1333" b="1" dirty="0"/>
          </a:p>
          <a:p>
            <a:pPr marL="761970" indent="-761970" algn="just">
              <a:lnSpc>
                <a:spcPct val="170000"/>
              </a:lnSpc>
              <a:spcBef>
                <a:spcPts val="0"/>
              </a:spcBef>
              <a:buFont typeface="Wingdings" pitchFamily="2" charset="2"/>
              <a:buChar char="ü"/>
            </a:pPr>
            <a:r>
              <a:rPr lang="pt-BR" sz="1333" b="1" dirty="0"/>
              <a:t>GARANTIR A SOLVÊNCIA DO SISTEMA PREVIDENCIÁRIO COM RELAÇÃO AO SERVIDOR PÚBLICO.</a:t>
            </a:r>
            <a:endParaRPr lang="pt-BR" sz="1333" b="1" dirty="0"/>
          </a:p>
        </p:txBody>
      </p:sp>
    </p:spTree>
    <p:extLst>
      <p:ext uri="{BB962C8B-B14F-4D97-AF65-F5344CB8AC3E}">
        <p14:creationId xmlns:p14="http://schemas.microsoft.com/office/powerpoint/2010/main" val="295322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40000" lnSpcReduction="20000"/>
          </a:bodyPr>
          <a:lstStyle/>
          <a:p>
            <a:pPr marL="761970" indent="-761970" algn="just">
              <a:lnSpc>
                <a:spcPct val="170000"/>
              </a:lnSpc>
              <a:spcBef>
                <a:spcPts val="0"/>
              </a:spcBef>
              <a:buFont typeface="+mj-lt"/>
              <a:buAutoNum type="arabicParenR"/>
            </a:pPr>
            <a:r>
              <a:rPr lang="pt-BR" sz="3750" b="1" dirty="0"/>
              <a:t>RE 602584:</a:t>
            </a:r>
            <a:r>
              <a:rPr lang="pt-BR" sz="3750" dirty="0"/>
              <a:t> a União pretende a efetividade de aplicação do teto constitucional remuneratório sobre o montante decorrente da acumulação do benefício de pensão com os proventos de aposentadoria. (Aguardando julgamento de AI que indeferiu intervenção de terceiro).</a:t>
            </a:r>
          </a:p>
          <a:p>
            <a:pPr marL="761970" indent="-761970" algn="just">
              <a:lnSpc>
                <a:spcPct val="170000"/>
              </a:lnSpc>
              <a:spcBef>
                <a:spcPts val="0"/>
              </a:spcBef>
              <a:buFont typeface="+mj-lt"/>
              <a:buAutoNum type="arabicParenR"/>
            </a:pPr>
            <a:endParaRPr lang="pt-BR" sz="3750" b="1" dirty="0">
              <a:solidFill>
                <a:srgbClr val="FF0000"/>
              </a:solidFill>
            </a:endParaRPr>
          </a:p>
          <a:p>
            <a:pPr marL="761970" indent="-761970" algn="just">
              <a:lnSpc>
                <a:spcPct val="170000"/>
              </a:lnSpc>
              <a:spcBef>
                <a:spcPts val="0"/>
              </a:spcBef>
              <a:buFont typeface="+mj-lt"/>
              <a:buAutoNum type="arabicParenR"/>
            </a:pPr>
            <a:r>
              <a:rPr lang="pt-BR" sz="3750" b="1" dirty="0"/>
              <a:t>MS 32505: </a:t>
            </a:r>
            <a:r>
              <a:rPr lang="pt-BR" sz="3750" dirty="0"/>
              <a:t>a ASLEGIS questiona ato do Tribunal de Contas da União que determinou corte dos salários dos servidores da Câmara dos Deputados que ultrapassassem o teto constitucional, </a:t>
            </a:r>
            <a:r>
              <a:rPr lang="pt-BR" sz="3750" u="sng" dirty="0"/>
              <a:t>sem ter concedido o direito de ampla defesa e do contraditório</a:t>
            </a:r>
            <a:r>
              <a:rPr lang="pt-BR" sz="3750" dirty="0"/>
              <a:t>. (Protocolada em 01/14 Manifestação da Procuradoria Geral da República)</a:t>
            </a:r>
          </a:p>
          <a:p>
            <a:pPr>
              <a:lnSpc>
                <a:spcPct val="150000"/>
              </a:lnSpc>
              <a:buFont typeface="Wingdings" panose="05000000000000000000" pitchFamily="2" charset="2"/>
              <a:buChar char="ü"/>
            </a:pPr>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1151620" y="104800"/>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67" b="1" dirty="0">
                <a:ln w="11430"/>
                <a:solidFill>
                  <a:srgbClr val="C00000"/>
                </a:solidFill>
                <a:effectLst>
                  <a:outerShdw blurRad="50800" dist="39000" dir="5460000" algn="tl">
                    <a:srgbClr val="000000">
                      <a:alpha val="38000"/>
                    </a:srgbClr>
                  </a:outerShdw>
                </a:effectLst>
              </a:rPr>
              <a:t>Teto salarial</a:t>
            </a:r>
            <a:endParaRPr lang="pt-BR" sz="3667"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735973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486131"/>
            <a:ext cx="6858000" cy="3771636"/>
          </a:xfrm>
        </p:spPr>
        <p:txBody>
          <a:bodyPr>
            <a:normAutofit fontScale="77500" lnSpcReduction="20000"/>
          </a:bodyPr>
          <a:lstStyle/>
          <a:p>
            <a:pPr algn="just">
              <a:lnSpc>
                <a:spcPct val="160000"/>
              </a:lnSpc>
              <a:spcBef>
                <a:spcPts val="0"/>
              </a:spcBef>
              <a:buNone/>
            </a:pPr>
            <a:r>
              <a:rPr lang="pt-BR" sz="2583" dirty="0"/>
              <a:t>	O que se busca é a defesa da ordem constitucional, que estabelece ser incabível que servidor ou </a:t>
            </a:r>
            <a:r>
              <a:rPr lang="pt-BR" sz="2583" dirty="0" err="1"/>
              <a:t>ex-servidor</a:t>
            </a:r>
            <a:r>
              <a:rPr lang="pt-BR" sz="2583" dirty="0"/>
              <a:t> público, ao acumular proventos e pensões, receba remuneração ou proventos em valor superior ao do subsídio mensal dos ministros do Supremo Tribunal Federal, incluindo-se os proventos, pensões ou outra espécie remuneratória, percebidos cumulativamente ou não e as vantagens pessoais ou de qualquer outra natureza.</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1151620" y="104800"/>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67" b="1" dirty="0">
                <a:ln w="11430"/>
                <a:solidFill>
                  <a:srgbClr val="C00000"/>
                </a:solidFill>
                <a:effectLst>
                  <a:outerShdw blurRad="50800" dist="39000" dir="5460000" algn="tl">
                    <a:srgbClr val="000000">
                      <a:alpha val="38000"/>
                    </a:srgbClr>
                  </a:outerShdw>
                </a:effectLst>
              </a:rPr>
              <a:t>Teto salarial</a:t>
            </a:r>
            <a:endParaRPr lang="pt-BR" sz="3667" b="1" dirty="0">
              <a:ln w="11430"/>
              <a:solidFill>
                <a:srgbClr val="C00000"/>
              </a:solidFill>
              <a:effectLst>
                <a:outerShdw blurRad="50800" dist="39000" dir="5460000" algn="tl">
                  <a:srgbClr val="000000">
                    <a:alpha val="38000"/>
                  </a:srgbClr>
                </a:outerShdw>
              </a:effectLst>
            </a:endParaRPr>
          </a:p>
        </p:txBody>
      </p:sp>
    </p:spTree>
  </p:cSld>
  <p:clrMapOvr>
    <a:masterClrMapping/>
  </p:clrMapOvr>
  <p:transition>
    <p:cut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lnSpc>
                <a:spcPct val="150000"/>
              </a:lnSpc>
              <a:spcBef>
                <a:spcPts val="0"/>
              </a:spcBef>
              <a:buNone/>
            </a:pPr>
            <a:r>
              <a:rPr lang="pt-BR" sz="2500" b="1" dirty="0"/>
              <a:t>Pesquisas a serem encaminhadas pelo MPS:</a:t>
            </a:r>
          </a:p>
          <a:p>
            <a:pPr algn="ctr">
              <a:lnSpc>
                <a:spcPct val="150000"/>
              </a:lnSpc>
              <a:spcBef>
                <a:spcPts val="0"/>
              </a:spcBef>
              <a:buNone/>
            </a:pPr>
            <a:endParaRPr lang="pt-BR" sz="667" b="1" dirty="0"/>
          </a:p>
          <a:p>
            <a:pPr marL="428608" indent="-428608" algn="just">
              <a:lnSpc>
                <a:spcPct val="150000"/>
              </a:lnSpc>
              <a:spcBef>
                <a:spcPts val="0"/>
              </a:spcBef>
              <a:buFont typeface="+mj-lt"/>
              <a:buAutoNum type="arabicPeriod"/>
            </a:pPr>
            <a:r>
              <a:rPr lang="pt-BR" sz="2500" dirty="0"/>
              <a:t>Levantamento de dados junto aos RPPS’s - jurídico, financeiro e atuarial</a:t>
            </a:r>
          </a:p>
          <a:p>
            <a:pPr marL="428608" indent="-428608" algn="just">
              <a:lnSpc>
                <a:spcPct val="150000"/>
              </a:lnSpc>
              <a:spcBef>
                <a:spcPts val="0"/>
              </a:spcBef>
              <a:buFont typeface="+mj-lt"/>
              <a:buAutoNum type="arabicPeriod"/>
            </a:pPr>
            <a:r>
              <a:rPr lang="pt-BR" sz="2500" dirty="0"/>
              <a:t>Constar dos demonstrativos do MPS.</a:t>
            </a:r>
          </a:p>
          <a:p>
            <a:endParaRPr lang="pt-BR" dirty="0"/>
          </a:p>
          <a:p>
            <a:endParaRPr lang="pt-BR" dirty="0"/>
          </a:p>
          <a:p>
            <a:endParaRPr lang="pt-BR" dirty="0" smtClean="0"/>
          </a:p>
          <a:p>
            <a:endParaRPr lang="pt-BR"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834347" y="168069"/>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Ações a serem adotadas - 1º momento</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2033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03007" y="1546138"/>
            <a:ext cx="6969393" cy="3771636"/>
          </a:xfrm>
        </p:spPr>
        <p:txBody>
          <a:bodyPr>
            <a:normAutofit/>
          </a:bodyPr>
          <a:lstStyle/>
          <a:p>
            <a:pPr algn="just">
              <a:lnSpc>
                <a:spcPct val="150000"/>
              </a:lnSpc>
              <a:spcBef>
                <a:spcPts val="0"/>
              </a:spcBef>
              <a:buFont typeface="Wingdings" panose="05000000000000000000" pitchFamily="2" charset="2"/>
              <a:buChar char="ü"/>
            </a:pPr>
            <a:r>
              <a:rPr lang="pt-BR" sz="2500" dirty="0"/>
              <a:t>Publicação dos trabalhos - convergência das teses;</a:t>
            </a:r>
          </a:p>
          <a:p>
            <a:pPr algn="just">
              <a:lnSpc>
                <a:spcPct val="150000"/>
              </a:lnSpc>
              <a:spcBef>
                <a:spcPts val="0"/>
              </a:spcBef>
              <a:buFont typeface="Wingdings" panose="05000000000000000000" pitchFamily="2" charset="2"/>
              <a:buChar char="ü"/>
            </a:pPr>
            <a:r>
              <a:rPr lang="pt-BR" sz="2500" dirty="0"/>
              <a:t>Publicidade no site do CONAPREV;</a:t>
            </a:r>
            <a:endParaRPr lang="pt-BR" sz="2500" dirty="0"/>
          </a:p>
          <a:p>
            <a:pPr algn="just">
              <a:lnSpc>
                <a:spcPct val="150000"/>
              </a:lnSpc>
              <a:spcBef>
                <a:spcPts val="0"/>
              </a:spcBef>
              <a:buFont typeface="Wingdings" panose="05000000000000000000" pitchFamily="2" charset="2"/>
              <a:buChar char="ü"/>
            </a:pPr>
            <a:r>
              <a:rPr lang="pt-BR" sz="2500" dirty="0"/>
              <a:t>Uso de ADC e ADPF;</a:t>
            </a:r>
          </a:p>
          <a:p>
            <a:pPr algn="just">
              <a:lnSpc>
                <a:spcPct val="150000"/>
              </a:lnSpc>
              <a:spcBef>
                <a:spcPts val="0"/>
              </a:spcBef>
              <a:buFont typeface="Wingdings" panose="05000000000000000000" pitchFamily="2" charset="2"/>
              <a:buChar char="ü"/>
            </a:pPr>
            <a:r>
              <a:rPr lang="pt-BR" sz="2500" dirty="0"/>
              <a:t>Ingresso como </a:t>
            </a:r>
            <a:r>
              <a:rPr lang="pt-BR" sz="2500" i="1" dirty="0" err="1"/>
              <a:t>Amicus</a:t>
            </a:r>
            <a:r>
              <a:rPr lang="pt-BR" sz="2500" i="1" dirty="0"/>
              <a:t> </a:t>
            </a:r>
            <a:r>
              <a:rPr lang="pt-BR" sz="2500" i="1" dirty="0" err="1"/>
              <a:t>Curiae</a:t>
            </a:r>
            <a:r>
              <a:rPr lang="pt-BR" sz="2500" i="1" dirty="0"/>
              <a:t>.</a:t>
            </a:r>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834347" y="168069"/>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Ações a serem adotadas - 1º momento</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6602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62500" lnSpcReduction="20000"/>
          </a:bodyPr>
          <a:lstStyle/>
          <a:p>
            <a:pPr algn="just">
              <a:lnSpc>
                <a:spcPct val="150000"/>
              </a:lnSpc>
              <a:spcBef>
                <a:spcPts val="0"/>
              </a:spcBef>
              <a:buFont typeface="Wingdings" panose="05000000000000000000" pitchFamily="2" charset="2"/>
              <a:buChar char="ü"/>
            </a:pPr>
            <a:r>
              <a:rPr lang="pt-BR" sz="3500" dirty="0"/>
              <a:t>Semana de 1 a 5 de setembro - Contato e conscientização das Procuradorias Gerais dos Estados - </a:t>
            </a:r>
            <a:r>
              <a:rPr lang="pt-BR" sz="3500" dirty="0" err="1"/>
              <a:t>PGE’s</a:t>
            </a:r>
            <a:r>
              <a:rPr lang="pt-BR" sz="3500" dirty="0"/>
              <a:t>;</a:t>
            </a:r>
          </a:p>
          <a:p>
            <a:pPr algn="just">
              <a:lnSpc>
                <a:spcPct val="150000"/>
              </a:lnSpc>
              <a:spcBef>
                <a:spcPts val="0"/>
              </a:spcBef>
              <a:buFont typeface="Wingdings" panose="05000000000000000000" pitchFamily="2" charset="2"/>
              <a:buChar char="Ø"/>
            </a:pPr>
            <a:endParaRPr lang="pt-BR" sz="3500" dirty="0"/>
          </a:p>
          <a:p>
            <a:pPr algn="just">
              <a:lnSpc>
                <a:spcPct val="150000"/>
              </a:lnSpc>
              <a:spcBef>
                <a:spcPts val="0"/>
              </a:spcBef>
              <a:buFont typeface="Wingdings" panose="05000000000000000000" pitchFamily="2" charset="2"/>
              <a:buChar char="ü"/>
            </a:pPr>
            <a:r>
              <a:rPr lang="pt-BR" sz="3500" dirty="0"/>
              <a:t>Ofício firmado pelo Secretário de Políticas Previdenciárias aos Procuradores Gerais;</a:t>
            </a:r>
          </a:p>
          <a:p>
            <a:pPr algn="just">
              <a:lnSpc>
                <a:spcPct val="150000"/>
              </a:lnSpc>
              <a:spcBef>
                <a:spcPts val="0"/>
              </a:spcBef>
              <a:buFont typeface="Wingdings" panose="05000000000000000000" pitchFamily="2" charset="2"/>
              <a:buChar char="Ø"/>
            </a:pPr>
            <a:endParaRPr lang="pt-BR" sz="3500" dirty="0"/>
          </a:p>
          <a:p>
            <a:pPr algn="just">
              <a:lnSpc>
                <a:spcPct val="150000"/>
              </a:lnSpc>
              <a:spcBef>
                <a:spcPts val="0"/>
              </a:spcBef>
              <a:buFont typeface="Wingdings" panose="05000000000000000000" pitchFamily="2" charset="2"/>
              <a:buChar char="ü"/>
            </a:pPr>
            <a:r>
              <a:rPr lang="pt-BR" sz="3500" dirty="0"/>
              <a:t>Apresentação das propostas nas próximas reuniões do Colégio de Procuradores Gerais, a partir do  dia 10 de setembro de 2014.</a:t>
            </a:r>
          </a:p>
          <a:p>
            <a:endParaRPr lang="pt-BR" dirty="0"/>
          </a:p>
          <a:p>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834347" y="168069"/>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Ações já adotadas - 1º momento</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398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lnSpc>
                <a:spcPct val="150000"/>
              </a:lnSpc>
              <a:spcBef>
                <a:spcPts val="0"/>
              </a:spcBef>
              <a:buFont typeface="Wingdings" panose="05000000000000000000" pitchFamily="2" charset="2"/>
              <a:buChar char="ü"/>
            </a:pPr>
            <a:r>
              <a:rPr lang="pt-BR" sz="2333" dirty="0"/>
              <a:t>17/09 - Reunião com a ANAPE e OAB Nacional.</a:t>
            </a:r>
          </a:p>
          <a:p>
            <a:pPr algn="just">
              <a:lnSpc>
                <a:spcPct val="150000"/>
              </a:lnSpc>
              <a:spcBef>
                <a:spcPts val="0"/>
              </a:spcBef>
              <a:buFont typeface="Wingdings" panose="05000000000000000000" pitchFamily="2" charset="2"/>
              <a:buChar char="ü"/>
            </a:pPr>
            <a:r>
              <a:rPr lang="pt-BR" sz="2333" dirty="0"/>
              <a:t>Painel em Congressos - P. ex. ABIPEM.</a:t>
            </a:r>
          </a:p>
          <a:p>
            <a:pPr algn="just">
              <a:lnSpc>
                <a:spcPct val="150000"/>
              </a:lnSpc>
              <a:spcBef>
                <a:spcPts val="0"/>
              </a:spcBef>
              <a:buFont typeface="Wingdings" panose="05000000000000000000" pitchFamily="2" charset="2"/>
              <a:buChar char="ü"/>
            </a:pPr>
            <a:r>
              <a:rPr lang="pt-BR" sz="2333" dirty="0"/>
              <a:t>Intercâmbio acentuado entre os membros do GT - criação do grupo CONAPREV RISCO LEGAL no </a:t>
            </a:r>
            <a:r>
              <a:rPr lang="pt-BR" sz="2333" dirty="0" err="1"/>
              <a:t>WhatsApp</a:t>
            </a:r>
            <a:r>
              <a:rPr lang="pt-BR" sz="2333" dirty="0"/>
              <a:t>.</a:t>
            </a:r>
          </a:p>
          <a:p>
            <a:pPr>
              <a:buFont typeface="Wingdings" panose="05000000000000000000" pitchFamily="2" charset="2"/>
              <a:buChar char="Ø"/>
            </a:pPr>
            <a:endParaRPr lang="pt-BR" dirty="0"/>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6" name="Título 1"/>
          <p:cNvSpPr txBox="1">
            <a:spLocks/>
          </p:cNvSpPr>
          <p:nvPr/>
        </p:nvSpPr>
        <p:spPr>
          <a:xfrm>
            <a:off x="834347" y="168069"/>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Ações já adotadas - 1º momento</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7761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dor\Desktop\CONAPREV\unia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1973" y="1657367"/>
            <a:ext cx="3589965" cy="341371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dministrador\Desktop\CONAPREV\camisa_juntos_somos_fort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667" y="757267"/>
            <a:ext cx="2220247" cy="2466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59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dow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613" y="1237320"/>
            <a:ext cx="6858000" cy="952500"/>
          </a:xfrm>
        </p:spPr>
        <p:txBody>
          <a:bodyPr/>
          <a:lstStyle/>
          <a:p>
            <a:r>
              <a:rPr lang="pt-BR" dirty="0" smtClean="0"/>
              <a:t>Obrigado!</a:t>
            </a:r>
            <a:endParaRPr lang="pt-BR" dirty="0"/>
          </a:p>
        </p:txBody>
      </p:sp>
      <p:pic>
        <p:nvPicPr>
          <p:cNvPr id="1026" name="Picture 2" descr="C:\Users\Administrador\Desktop\CONAPREV\downlo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617473"/>
            <a:ext cx="3780420" cy="2580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90408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71600" y="1297327"/>
            <a:ext cx="6858000" cy="3771636"/>
          </a:xfrm>
        </p:spPr>
        <p:txBody>
          <a:bodyPr>
            <a:normAutofit fontScale="32500" lnSpcReduction="20000"/>
          </a:bodyPr>
          <a:lstStyle/>
          <a:p>
            <a:pPr algn="ctr">
              <a:lnSpc>
                <a:spcPct val="170000"/>
              </a:lnSpc>
              <a:spcBef>
                <a:spcPts val="0"/>
              </a:spcBef>
              <a:buNone/>
            </a:pPr>
            <a:r>
              <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rPr>
              <a:t>ALAGOAS</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Rosana </a:t>
            </a:r>
            <a:r>
              <a:rPr lang="pt-BR" sz="3083" dirty="0" err="1">
                <a:latin typeface="Verdana" panose="020B0604030504040204" pitchFamily="34" charset="0"/>
                <a:ea typeface="Verdana" panose="020B0604030504040204" pitchFamily="34" charset="0"/>
                <a:cs typeface="Verdana" panose="020B0604030504040204" pitchFamily="34" charset="0"/>
              </a:rPr>
              <a:t>Cólen</a:t>
            </a:r>
            <a:r>
              <a:rPr lang="pt-BR" sz="3083" dirty="0">
                <a:latin typeface="Verdana" panose="020B0604030504040204" pitchFamily="34" charset="0"/>
                <a:ea typeface="Verdana" panose="020B0604030504040204" pitchFamily="34" charset="0"/>
                <a:cs typeface="Verdana" panose="020B0604030504040204" pitchFamily="34" charset="0"/>
              </a:rPr>
              <a:t> Moreno - AL - Titular - Subcoordenadora do COPAJURE </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Des. James Magalhães </a:t>
            </a:r>
            <a:r>
              <a:rPr lang="pt-BR" sz="3083" dirty="0">
                <a:latin typeface="Verdana" panose="020B0604030504040204" pitchFamily="34" charset="0"/>
                <a:ea typeface="Verdana" panose="020B0604030504040204" pitchFamily="34" charset="0"/>
                <a:cs typeface="Verdana" panose="020B0604030504040204" pitchFamily="34" charset="0"/>
              </a:rPr>
              <a:t>d</a:t>
            </a:r>
            <a:r>
              <a:rPr lang="pt-BR" sz="3083" dirty="0">
                <a:latin typeface="Verdana" panose="020B0604030504040204" pitchFamily="34" charset="0"/>
                <a:ea typeface="Verdana" panose="020B0604030504040204" pitchFamily="34" charset="0"/>
                <a:cs typeface="Verdana" panose="020B0604030504040204" pitchFamily="34" charset="0"/>
              </a:rPr>
              <a:t>e Medeiros - Representando o TJ/AL</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Edmar Machado Veloso - Suplente</a:t>
            </a:r>
          </a:p>
          <a:p>
            <a:pPr algn="ctr">
              <a:lnSpc>
                <a:spcPct val="170000"/>
              </a:lnSpc>
              <a:spcBef>
                <a:spcPts val="0"/>
              </a:spcBef>
              <a:buNone/>
            </a:pPr>
            <a:endPar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r>
              <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rPr>
              <a:t>PARANÁ</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Jefferson Zanetti - Titular </a:t>
            </a:r>
          </a:p>
          <a:p>
            <a:pPr algn="ctr">
              <a:lnSpc>
                <a:spcPct val="170000"/>
              </a:lnSpc>
              <a:spcBef>
                <a:spcPts val="0"/>
              </a:spcBef>
              <a:buFont typeface="Wingdings" pitchFamily="2" charset="2"/>
              <a:buChar char="ü"/>
            </a:pPr>
            <a:r>
              <a:rPr lang="pt-BR" sz="3083" dirty="0" err="1">
                <a:latin typeface="Verdana" panose="020B0604030504040204" pitchFamily="34" charset="0"/>
                <a:ea typeface="Verdana" panose="020B0604030504040204" pitchFamily="34" charset="0"/>
                <a:cs typeface="Verdana" panose="020B0604030504040204" pitchFamily="34" charset="0"/>
              </a:rPr>
              <a:t>Majoly</a:t>
            </a:r>
            <a:r>
              <a:rPr lang="pt-BR" sz="3083" dirty="0">
                <a:latin typeface="Verdana" panose="020B0604030504040204" pitchFamily="34" charset="0"/>
                <a:ea typeface="Verdana" panose="020B0604030504040204" pitchFamily="34" charset="0"/>
                <a:cs typeface="Verdana" panose="020B0604030504040204" pitchFamily="34" charset="0"/>
              </a:rPr>
              <a:t> </a:t>
            </a:r>
            <a:r>
              <a:rPr lang="pt-BR" sz="3083" dirty="0" err="1">
                <a:latin typeface="Verdana" panose="020B0604030504040204" pitchFamily="34" charset="0"/>
                <a:ea typeface="Verdana" panose="020B0604030504040204" pitchFamily="34" charset="0"/>
                <a:cs typeface="Verdana" panose="020B0604030504040204" pitchFamily="34" charset="0"/>
              </a:rPr>
              <a:t>Hayde</a:t>
            </a:r>
            <a:r>
              <a:rPr lang="pt-BR" sz="3083" dirty="0">
                <a:latin typeface="Verdana" panose="020B0604030504040204" pitchFamily="34" charset="0"/>
                <a:ea typeface="Verdana" panose="020B0604030504040204" pitchFamily="34" charset="0"/>
                <a:cs typeface="Verdana" panose="020B0604030504040204" pitchFamily="34" charset="0"/>
              </a:rPr>
              <a:t> - Suplente</a:t>
            </a:r>
          </a:p>
          <a:p>
            <a:pPr algn="ctr">
              <a:lnSpc>
                <a:spcPct val="170000"/>
              </a:lnSpc>
              <a:spcBef>
                <a:spcPts val="0"/>
              </a:spcBef>
              <a:buNone/>
            </a:pPr>
            <a:endPar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r>
              <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rPr>
              <a:t>SÃO PAULO</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José Roberto Moraes - Titular - coordenador do COPAJURE</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Talita </a:t>
            </a:r>
            <a:r>
              <a:rPr lang="pt-BR" sz="3083" dirty="0" err="1">
                <a:latin typeface="Verdana" panose="020B0604030504040204" pitchFamily="34" charset="0"/>
                <a:ea typeface="Verdana" panose="020B0604030504040204" pitchFamily="34" charset="0"/>
                <a:cs typeface="Verdana" panose="020B0604030504040204" pitchFamily="34" charset="0"/>
              </a:rPr>
              <a:t>Kelli</a:t>
            </a:r>
            <a:r>
              <a:rPr lang="pt-BR" sz="3083" dirty="0">
                <a:latin typeface="Verdana" panose="020B0604030504040204" pitchFamily="34" charset="0"/>
                <a:ea typeface="Verdana" panose="020B0604030504040204" pitchFamily="34" charset="0"/>
                <a:cs typeface="Verdana" panose="020B0604030504040204" pitchFamily="34" charset="0"/>
              </a:rPr>
              <a:t> de França </a:t>
            </a:r>
            <a:r>
              <a:rPr lang="pt-BR" sz="3083" dirty="0" err="1">
                <a:latin typeface="Verdana" panose="020B0604030504040204" pitchFamily="34" charset="0"/>
                <a:ea typeface="Verdana" panose="020B0604030504040204" pitchFamily="34" charset="0"/>
                <a:cs typeface="Verdana" panose="020B0604030504040204" pitchFamily="34" charset="0"/>
              </a:rPr>
              <a:t>Welzel</a:t>
            </a:r>
            <a:r>
              <a:rPr lang="pt-BR" sz="3083" dirty="0">
                <a:latin typeface="Verdana" panose="020B0604030504040204" pitchFamily="34" charset="0"/>
                <a:ea typeface="Verdana" panose="020B0604030504040204" pitchFamily="34" charset="0"/>
                <a:cs typeface="Verdana" panose="020B0604030504040204" pitchFamily="34" charset="0"/>
              </a:rPr>
              <a:t> – Titular</a:t>
            </a:r>
          </a:p>
          <a:p>
            <a:pPr algn="ctr">
              <a:lnSpc>
                <a:spcPct val="170000"/>
              </a:lnSpc>
              <a:spcBef>
                <a:spcPts val="0"/>
              </a:spcBef>
              <a:buFont typeface="Wingdings" pitchFamily="2" charset="2"/>
              <a:buChar char="ü"/>
            </a:pPr>
            <a:endParaRPr lang="pt-BR" sz="3083" dirty="0">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r>
              <a:rPr lang="pt-BR" sz="3083" b="1" dirty="0">
                <a:solidFill>
                  <a:srgbClr val="C00000"/>
                </a:solidFill>
                <a:latin typeface="Verdana" panose="020B0604030504040204" pitchFamily="34" charset="0"/>
                <a:ea typeface="Verdana" panose="020B0604030504040204" pitchFamily="34" charset="0"/>
                <a:cs typeface="Verdana" panose="020B0604030504040204" pitchFamily="34" charset="0"/>
              </a:rPr>
              <a:t>MINISTÉRIO DA PREVIDÊNCIA SOCIAL</a:t>
            </a:r>
          </a:p>
          <a:p>
            <a:pPr algn="ctr">
              <a:lnSpc>
                <a:spcPct val="170000"/>
              </a:lnSpc>
              <a:spcBef>
                <a:spcPts val="0"/>
              </a:spcBef>
              <a:buFont typeface="Wingdings" pitchFamily="2" charset="2"/>
              <a:buChar char="ü"/>
            </a:pPr>
            <a:r>
              <a:rPr lang="pt-BR" sz="3083" dirty="0" err="1">
                <a:latin typeface="Verdana" panose="020B0604030504040204" pitchFamily="34" charset="0"/>
                <a:ea typeface="Verdana" panose="020B0604030504040204" pitchFamily="34" charset="0"/>
                <a:cs typeface="Verdana" panose="020B0604030504040204" pitchFamily="34" charset="0"/>
              </a:rPr>
              <a:t>Narlon</a:t>
            </a:r>
            <a:r>
              <a:rPr lang="pt-BR" sz="3083" dirty="0">
                <a:latin typeface="Verdana" panose="020B0604030504040204" pitchFamily="34" charset="0"/>
                <a:ea typeface="Verdana" panose="020B0604030504040204" pitchFamily="34" charset="0"/>
                <a:cs typeface="Verdana" panose="020B0604030504040204" pitchFamily="34" charset="0"/>
              </a:rPr>
              <a:t> </a:t>
            </a:r>
            <a:r>
              <a:rPr lang="pt-BR" sz="3083" dirty="0" err="1">
                <a:latin typeface="Verdana" panose="020B0604030504040204" pitchFamily="34" charset="0"/>
                <a:ea typeface="Verdana" panose="020B0604030504040204" pitchFamily="34" charset="0"/>
                <a:cs typeface="Verdana" panose="020B0604030504040204" pitchFamily="34" charset="0"/>
              </a:rPr>
              <a:t>Gutierre</a:t>
            </a:r>
            <a:r>
              <a:rPr lang="pt-BR" sz="3083" dirty="0">
                <a:latin typeface="Verdana" panose="020B0604030504040204" pitchFamily="34" charset="0"/>
                <a:ea typeface="Verdana" panose="020B0604030504040204" pitchFamily="34" charset="0"/>
                <a:cs typeface="Verdana" panose="020B0604030504040204" pitchFamily="34" charset="0"/>
              </a:rPr>
              <a:t> Nogueira - Titular</a:t>
            </a:r>
          </a:p>
          <a:p>
            <a:pPr algn="ctr">
              <a:lnSpc>
                <a:spcPct val="170000"/>
              </a:lnSpc>
              <a:spcBef>
                <a:spcPts val="0"/>
              </a:spcBef>
              <a:buFont typeface="Wingdings" pitchFamily="2" charset="2"/>
              <a:buChar char="ü"/>
            </a:pPr>
            <a:r>
              <a:rPr lang="pt-BR" sz="3083" dirty="0">
                <a:latin typeface="Verdana" panose="020B0604030504040204" pitchFamily="34" charset="0"/>
                <a:ea typeface="Verdana" panose="020B0604030504040204" pitchFamily="34" charset="0"/>
                <a:cs typeface="Verdana" panose="020B0604030504040204" pitchFamily="34" charset="0"/>
              </a:rPr>
              <a:t>Marina Pires Andrade - Suplente</a:t>
            </a:r>
            <a:endParaRPr lang="pt-BR" sz="3083" dirty="0"/>
          </a:p>
          <a:p>
            <a:pPr algn="ctr">
              <a:lnSpc>
                <a:spcPct val="170000"/>
              </a:lnSpc>
              <a:spcBef>
                <a:spcPts val="0"/>
              </a:spcBef>
              <a:buNone/>
            </a:pPr>
            <a:endParaRPr lang="pt-BR" sz="3333"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endParaRPr lang="pt-BR" sz="3333"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nSpc>
                <a:spcPct val="170000"/>
              </a:lnSpc>
              <a:spcBef>
                <a:spcPts val="0"/>
              </a:spcBef>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70000"/>
              </a:lnSpc>
              <a:spcBef>
                <a:spcPts val="0"/>
              </a:spcBef>
              <a:buNone/>
            </a:pPr>
            <a:endParaRPr lang="pt-BR" dirty="0">
              <a:latin typeface="Verdana" panose="020B0604030504040204" pitchFamily="34" charset="0"/>
              <a:ea typeface="Verdana" panose="020B0604030504040204" pitchFamily="34" charset="0"/>
              <a:cs typeface="Verdana" panose="020B0604030504040204" pitchFamily="34" charset="0"/>
            </a:endParaRPr>
          </a:p>
          <a:p>
            <a:pPr>
              <a:lnSpc>
                <a:spcPct val="170000"/>
              </a:lnSpc>
              <a:spcBef>
                <a:spcPts val="0"/>
              </a:spcBef>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70000"/>
              </a:lnSpc>
              <a:spcBef>
                <a:spcPts val="0"/>
              </a:spcBef>
              <a:buNone/>
            </a:pPr>
            <a:endParaRPr lang="pt-BR"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
        <p:nvSpPr>
          <p:cNvPr id="5" name="Título 1"/>
          <p:cNvSpPr txBox="1">
            <a:spLocks/>
          </p:cNvSpPr>
          <p:nvPr/>
        </p:nvSpPr>
        <p:spPr>
          <a:xfrm>
            <a:off x="971600" y="217207"/>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Composição - Titulares e Suplentes</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10536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wipe(down)">
                                      <p:cBhvr>
                                        <p:cTn id="28" dur="500"/>
                                        <p:tgtEl>
                                          <p:spTgt spid="3">
                                            <p:txEl>
                                              <p:pRg st="9" end="9"/>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wipe(down)">
                                      <p:cBhvr>
                                        <p:cTn id="31" dur="500"/>
                                        <p:tgtEl>
                                          <p:spTgt spid="3">
                                            <p:txEl>
                                              <p:pRg st="10" end="10"/>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wipe(down)">
                                      <p:cBhvr>
                                        <p:cTn id="34" dur="500"/>
                                        <p:tgtEl>
                                          <p:spTgt spid="3">
                                            <p:txEl>
                                              <p:pRg st="11" end="11"/>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wipe(down)">
                                      <p:cBhvr>
                                        <p:cTn id="37" dur="500"/>
                                        <p:tgtEl>
                                          <p:spTgt spid="3">
                                            <p:txEl>
                                              <p:pRg st="13" end="13"/>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wipe(down)">
                                      <p:cBhvr>
                                        <p:cTn id="40" dur="500"/>
                                        <p:tgtEl>
                                          <p:spTgt spid="3">
                                            <p:txEl>
                                              <p:pRg st="14" end="14"/>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wipe(down)">
                                      <p:cBhvr>
                                        <p:cTn id="4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971600" y="217207"/>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Composição - Titulares e Suplentes</a:t>
            </a:r>
            <a:endParaRPr lang="pt-BR" sz="3000"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a:xfrm>
            <a:off x="1143000" y="1177314"/>
            <a:ext cx="6858000" cy="3771636"/>
          </a:xfrm>
        </p:spPr>
        <p:txBody>
          <a:bodyPr>
            <a:normAutofit fontScale="25000" lnSpcReduction="20000"/>
          </a:bodyPr>
          <a:lstStyle/>
          <a:p>
            <a:pPr>
              <a:lnSpc>
                <a:spcPct val="170000"/>
              </a:lnSpc>
              <a:spcBef>
                <a:spcPts val="0"/>
              </a:spcBef>
              <a:buNone/>
            </a:pPr>
            <a:endParaRPr lang="pt-BR" dirty="0" smtClean="0">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PARAÍBA</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Daniel Guedes de Araújo - Titular</a:t>
            </a:r>
            <a:br>
              <a:rPr lang="pt-BR" sz="4000" dirty="0">
                <a:latin typeface="Verdana" panose="020B0604030504040204" pitchFamily="34" charset="0"/>
                <a:ea typeface="Verdana" panose="020B0604030504040204" pitchFamily="34" charset="0"/>
                <a:cs typeface="Verdana" panose="020B0604030504040204" pitchFamily="34" charset="0"/>
              </a:rPr>
            </a:br>
            <a:endParaRPr lang="pt-BR" sz="4000" dirty="0">
              <a:latin typeface="Verdana" panose="020B0604030504040204" pitchFamily="34" charset="0"/>
              <a:ea typeface="Verdana" panose="020B0604030504040204" pitchFamily="34" charset="0"/>
              <a:cs typeface="Verdana" panose="020B0604030504040204" pitchFamily="34" charset="0"/>
            </a:endParaRPr>
          </a:p>
          <a:p>
            <a:pPr algn="ctr">
              <a:lnSpc>
                <a:spcPct val="170000"/>
              </a:lnSpc>
              <a:spcBef>
                <a:spcPts val="0"/>
              </a:spcBef>
              <a:buNone/>
            </a:pP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RIO DE JANEIRO</a:t>
            </a:r>
          </a:p>
          <a:p>
            <a:pPr marL="428608" indent="-428608"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Roberto Moisés dos Santos</a:t>
            </a:r>
          </a:p>
          <a:p>
            <a:pPr algn="ctr">
              <a:lnSpc>
                <a:spcPct val="170000"/>
              </a:lnSpc>
              <a:spcBef>
                <a:spcPts val="0"/>
              </a:spcBef>
              <a:buNone/>
            </a:pP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
            </a:r>
            <a:b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b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MARANHÃO</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Miguel Pereira Ribeiro - Titular</a:t>
            </a:r>
          </a:p>
          <a:p>
            <a:pPr algn="ctr">
              <a:lnSpc>
                <a:spcPct val="170000"/>
              </a:lnSpc>
              <a:spcBef>
                <a:spcPts val="0"/>
              </a:spcBef>
              <a:buFont typeface="Wingdings" pitchFamily="2" charset="2"/>
              <a:buChar char="ü"/>
            </a:pPr>
            <a:r>
              <a:rPr lang="pt-BR" sz="4000" dirty="0" err="1">
                <a:latin typeface="Verdana" panose="020B0604030504040204" pitchFamily="34" charset="0"/>
                <a:ea typeface="Verdana" panose="020B0604030504040204" pitchFamily="34" charset="0"/>
                <a:cs typeface="Verdana" panose="020B0604030504040204" pitchFamily="34" charset="0"/>
              </a:rPr>
              <a:t>Hadassa</a:t>
            </a:r>
            <a:r>
              <a:rPr lang="pt-BR" sz="4000" dirty="0">
                <a:latin typeface="Verdana" panose="020B0604030504040204" pitchFamily="34" charset="0"/>
                <a:ea typeface="Verdana" panose="020B0604030504040204" pitchFamily="34" charset="0"/>
                <a:cs typeface="Verdana" panose="020B0604030504040204" pitchFamily="34" charset="0"/>
              </a:rPr>
              <a:t> Adler - Suplente</a:t>
            </a:r>
          </a:p>
          <a:p>
            <a:pPr algn="ctr">
              <a:lnSpc>
                <a:spcPct val="170000"/>
              </a:lnSpc>
              <a:spcBef>
                <a:spcPts val="0"/>
              </a:spcBef>
              <a:buNone/>
            </a:pP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
            </a:r>
            <a:b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br>
            <a:r>
              <a:rPr lang="pt-BR" sz="4000" b="1" dirty="0">
                <a:solidFill>
                  <a:srgbClr val="C00000"/>
                </a:solidFill>
                <a:latin typeface="Verdana" panose="020B0604030504040204" pitchFamily="34" charset="0"/>
                <a:ea typeface="Verdana" panose="020B0604030504040204" pitchFamily="34" charset="0"/>
                <a:cs typeface="Verdana" panose="020B0604030504040204" pitchFamily="34" charset="0"/>
              </a:rPr>
              <a:t>ABIPEM</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Demétrius Ubiratan </a:t>
            </a:r>
            <a:r>
              <a:rPr lang="pt-BR" sz="4000" dirty="0" err="1">
                <a:latin typeface="Verdana" panose="020B0604030504040204" pitchFamily="34" charset="0"/>
                <a:ea typeface="Verdana" panose="020B0604030504040204" pitchFamily="34" charset="0"/>
                <a:cs typeface="Verdana" panose="020B0604030504040204" pitchFamily="34" charset="0"/>
              </a:rPr>
              <a:t>Hintz</a:t>
            </a:r>
            <a:r>
              <a:rPr lang="pt-BR" sz="4000" dirty="0">
                <a:latin typeface="Verdana" panose="020B0604030504040204" pitchFamily="34" charset="0"/>
                <a:ea typeface="Verdana" panose="020B0604030504040204" pitchFamily="34" charset="0"/>
                <a:cs typeface="Verdana" panose="020B0604030504040204" pitchFamily="34" charset="0"/>
              </a:rPr>
              <a:t> - Titular</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Lúcia Helena Vieira - Suplente</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Edevaldo Fernandes da Silva </a:t>
            </a:r>
            <a:r>
              <a:rPr lang="pt-BR" sz="4000" dirty="0">
                <a:latin typeface="Verdana" panose="020B0604030504040204" pitchFamily="34" charset="0"/>
                <a:ea typeface="Verdana" panose="020B0604030504040204" pitchFamily="34" charset="0"/>
                <a:cs typeface="Verdana" panose="020B0604030504040204" pitchFamily="34" charset="0"/>
              </a:rPr>
              <a:t>- </a:t>
            </a:r>
            <a:r>
              <a:rPr lang="pt-BR" sz="4000" dirty="0">
                <a:latin typeface="Verdana" panose="020B0604030504040204" pitchFamily="34" charset="0"/>
                <a:ea typeface="Verdana" panose="020B0604030504040204" pitchFamily="34" charset="0"/>
                <a:cs typeface="Verdana" panose="020B0604030504040204" pitchFamily="34" charset="0"/>
              </a:rPr>
              <a:t>Titular</a:t>
            </a:r>
          </a:p>
          <a:p>
            <a:pPr algn="ctr">
              <a:lnSpc>
                <a:spcPct val="170000"/>
              </a:lnSpc>
              <a:spcBef>
                <a:spcPts val="0"/>
              </a:spcBef>
              <a:buFont typeface="Wingdings" pitchFamily="2" charset="2"/>
              <a:buChar char="ü"/>
            </a:pPr>
            <a:r>
              <a:rPr lang="pt-BR" sz="4000" dirty="0">
                <a:latin typeface="Verdana" panose="020B0604030504040204" pitchFamily="34" charset="0"/>
                <a:ea typeface="Verdana" panose="020B0604030504040204" pitchFamily="34" charset="0"/>
                <a:cs typeface="Verdana" panose="020B0604030504040204" pitchFamily="34" charset="0"/>
              </a:rPr>
              <a:t>Anália Silva - Suplente</a:t>
            </a:r>
          </a:p>
          <a:p>
            <a:pPr>
              <a:lnSpc>
                <a:spcPct val="170000"/>
              </a:lnSpc>
              <a:spcBef>
                <a:spcPts val="0"/>
              </a:spcBef>
              <a:buFont typeface="Wingdings" pitchFamily="2" charset="2"/>
              <a:buChar char="ü"/>
            </a:pPr>
            <a:endParaRPr lang="pt-BR" sz="3667"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222748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500"/>
                                        <p:tgtEl>
                                          <p:spTgt spid="3">
                                            <p:txEl>
                                              <p:pRg st="9" end="9"/>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ipe(down)">
                                      <p:cBhvr>
                                        <p:cTn id="34" dur="500"/>
                                        <p:tgtEl>
                                          <p:spTgt spid="3">
                                            <p:txEl>
                                              <p:pRg st="10" end="10"/>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wipe(down)">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971600" y="217207"/>
            <a:ext cx="6858000" cy="952500"/>
          </a:xfrm>
          <a:prstGeom prst="rect">
            <a:avLst/>
          </a:prstGeom>
        </p:spPr>
        <p:txBody>
          <a:bodyPr vert="horz" lIns="76200" tIns="38100" rIns="76200" bIns="38100" rtlCol="0"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Repercussão Geral</a:t>
            </a:r>
            <a:endParaRPr lang="pt-BR" sz="3333"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Autofit/>
          </a:bodyPr>
          <a:lstStyle/>
          <a:p>
            <a:pPr marL="0" indent="0" algn="just">
              <a:lnSpc>
                <a:spcPct val="150000"/>
              </a:lnSpc>
              <a:spcBef>
                <a:spcPts val="0"/>
              </a:spcBef>
              <a:buNone/>
            </a:pPr>
            <a:r>
              <a:rPr lang="pt-BR" sz="1500" dirty="0">
                <a:latin typeface="Verdana" panose="020B0604030504040204" pitchFamily="34" charset="0"/>
                <a:ea typeface="Verdana" panose="020B0604030504040204" pitchFamily="34" charset="0"/>
                <a:cs typeface="Verdana" panose="020B0604030504040204" pitchFamily="34" charset="0"/>
              </a:rPr>
              <a:t>É um </a:t>
            </a:r>
            <a:r>
              <a:rPr lang="pt-BR" sz="1500" dirty="0">
                <a:latin typeface="Verdana" panose="020B0604030504040204" pitchFamily="34" charset="0"/>
                <a:ea typeface="Verdana" panose="020B0604030504040204" pitchFamily="34" charset="0"/>
                <a:cs typeface="Verdana" panose="020B0604030504040204" pitchFamily="34" charset="0"/>
              </a:rPr>
              <a:t>instrumento processual inserido na Constituição Federal de 1988, por meio da Emenda Constitucional 45, conhecida como a “Reforma do Judiciário”. </a:t>
            </a:r>
            <a:endParaRPr lang="pt-BR" sz="15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spcBef>
                <a:spcPts val="0"/>
              </a:spcBef>
              <a:buNone/>
            </a:pPr>
            <a:r>
              <a:rPr lang="pt-BR" sz="1500" dirty="0">
                <a:latin typeface="Verdana" panose="020B0604030504040204" pitchFamily="34" charset="0"/>
                <a:ea typeface="Verdana" panose="020B0604030504040204" pitchFamily="34" charset="0"/>
                <a:cs typeface="Verdana" panose="020B0604030504040204" pitchFamily="34" charset="0"/>
              </a:rPr>
              <a:t>O </a:t>
            </a:r>
            <a:r>
              <a:rPr lang="pt-BR" sz="1500" b="1" dirty="0">
                <a:solidFill>
                  <a:srgbClr val="FF0000"/>
                </a:solidFill>
                <a:latin typeface="Verdana" panose="020B0604030504040204" pitchFamily="34" charset="0"/>
                <a:ea typeface="Verdana" panose="020B0604030504040204" pitchFamily="34" charset="0"/>
                <a:cs typeface="Verdana" panose="020B0604030504040204" pitchFamily="34" charset="0"/>
              </a:rPr>
              <a:t>objetivo </a:t>
            </a:r>
            <a:r>
              <a:rPr lang="pt-BR" sz="1500" dirty="0">
                <a:latin typeface="Verdana" panose="020B0604030504040204" pitchFamily="34" charset="0"/>
                <a:ea typeface="Verdana" panose="020B0604030504040204" pitchFamily="34" charset="0"/>
                <a:cs typeface="Verdana" panose="020B0604030504040204" pitchFamily="34" charset="0"/>
              </a:rPr>
              <a:t>desta ferramenta é possibilitar que o </a:t>
            </a:r>
            <a:r>
              <a:rPr lang="pt-BR" sz="1500" dirty="0">
                <a:latin typeface="Verdana" panose="020B0604030504040204" pitchFamily="34" charset="0"/>
                <a:ea typeface="Verdana" panose="020B0604030504040204" pitchFamily="34" charset="0"/>
                <a:cs typeface="Verdana" panose="020B0604030504040204" pitchFamily="34" charset="0"/>
              </a:rPr>
              <a:t>STF </a:t>
            </a:r>
            <a:r>
              <a:rPr lang="pt-BR" sz="1500" dirty="0">
                <a:latin typeface="Verdana" panose="020B0604030504040204" pitchFamily="34" charset="0"/>
                <a:ea typeface="Verdana" panose="020B0604030504040204" pitchFamily="34" charset="0"/>
                <a:cs typeface="Verdana" panose="020B0604030504040204" pitchFamily="34" charset="0"/>
              </a:rPr>
              <a:t>selecione os Recursos Extraordinários que irá </a:t>
            </a:r>
            <a:r>
              <a:rPr lang="pt-BR" sz="1500" dirty="0">
                <a:latin typeface="Verdana" panose="020B0604030504040204" pitchFamily="34" charset="0"/>
                <a:ea typeface="Verdana" panose="020B0604030504040204" pitchFamily="34" charset="0"/>
                <a:cs typeface="Verdana" panose="020B0604030504040204" pitchFamily="34" charset="0"/>
              </a:rPr>
              <a:t>analisar </a:t>
            </a:r>
            <a:r>
              <a:rPr lang="pt-BR" sz="1500" dirty="0">
                <a:latin typeface="Verdana" panose="020B0604030504040204" pitchFamily="34" charset="0"/>
                <a:ea typeface="Verdana" panose="020B0604030504040204" pitchFamily="34" charset="0"/>
                <a:cs typeface="Verdana" panose="020B0604030504040204" pitchFamily="34" charset="0"/>
              </a:rPr>
              <a:t>de acordo com critérios de relevância jurídica, política, social ou econômica. </a:t>
            </a:r>
            <a:endParaRPr lang="pt-BR" sz="15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spcBef>
                <a:spcPts val="0"/>
              </a:spcBef>
              <a:buNone/>
            </a:pPr>
            <a:r>
              <a:rPr lang="pt-BR" sz="1500" dirty="0">
                <a:latin typeface="Verdana" panose="020B0604030504040204" pitchFamily="34" charset="0"/>
                <a:ea typeface="Verdana" panose="020B0604030504040204" pitchFamily="34" charset="0"/>
                <a:cs typeface="Verdana" panose="020B0604030504040204" pitchFamily="34" charset="0"/>
              </a:rPr>
              <a:t>O </a:t>
            </a:r>
            <a:r>
              <a:rPr lang="pt-BR" sz="1500" dirty="0">
                <a:latin typeface="Verdana" panose="020B0604030504040204" pitchFamily="34" charset="0"/>
                <a:ea typeface="Verdana" panose="020B0604030504040204" pitchFamily="34" charset="0"/>
                <a:cs typeface="Verdana" panose="020B0604030504040204" pitchFamily="34" charset="0"/>
              </a:rPr>
              <a:t>uso desse filtro recursal resulta </a:t>
            </a:r>
            <a:r>
              <a:rPr lang="pt-BR" sz="1500" dirty="0">
                <a:latin typeface="Verdana" panose="020B0604030504040204" pitchFamily="34" charset="0"/>
                <a:ea typeface="Verdana" panose="020B0604030504040204" pitchFamily="34" charset="0"/>
                <a:cs typeface="Verdana" panose="020B0604030504040204" pitchFamily="34" charset="0"/>
              </a:rPr>
              <a:t>na diminuição </a:t>
            </a:r>
            <a:r>
              <a:rPr lang="pt-BR" sz="1500" dirty="0">
                <a:latin typeface="Verdana" panose="020B0604030504040204" pitchFamily="34" charset="0"/>
                <a:ea typeface="Verdana" panose="020B0604030504040204" pitchFamily="34" charset="0"/>
                <a:cs typeface="Verdana" panose="020B0604030504040204" pitchFamily="34" charset="0"/>
              </a:rPr>
              <a:t>do número de processos encaminhados à Suprema Corte. Uma vez constatada a existência de repercussão geral, o STF analisa o mérito da questão e a decisão proveniente dessa análise será aplicada posteriormente pelas instâncias inferiores, em casos idênticos. </a:t>
            </a: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391877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3000" y="1417341"/>
            <a:ext cx="6858000" cy="2271469"/>
          </a:xfrm>
        </p:spPr>
        <p:txBody>
          <a:bodyPr>
            <a:normAutofit fontScale="25000" lnSpcReduction="20000"/>
          </a:bodyPr>
          <a:lstStyle/>
          <a:p>
            <a:pPr algn="just">
              <a:lnSpc>
                <a:spcPct val="170000"/>
              </a:lnSpc>
              <a:spcBef>
                <a:spcPts val="0"/>
              </a:spcBef>
              <a:buNone/>
            </a:pPr>
            <a:r>
              <a:rPr lang="pt-BR" dirty="0" smtClean="0"/>
              <a:t>	</a:t>
            </a:r>
            <a:r>
              <a:rPr lang="pt-BR" sz="6000" dirty="0">
                <a:latin typeface="Verdana" panose="020B0604030504040204" pitchFamily="34" charset="0"/>
                <a:ea typeface="Verdana" panose="020B0604030504040204" pitchFamily="34" charset="0"/>
                <a:cs typeface="Verdana" panose="020B0604030504040204" pitchFamily="34" charset="0"/>
              </a:rPr>
              <a:t>É um tipo de ação, ajuizada exclusivamente no Supremo Tribunal Federal, que tem por objetivo evitar ou reparar lesão a preceito fundamental resultante de ato do Poder Público. Neste caso, diz-se que a ADPF é uma ação autônoma. </a:t>
            </a:r>
          </a:p>
          <a:p>
            <a:pPr algn="just">
              <a:lnSpc>
                <a:spcPct val="170000"/>
              </a:lnSpc>
              <a:spcBef>
                <a:spcPts val="0"/>
              </a:spcBef>
              <a:buNone/>
            </a:pPr>
            <a:r>
              <a:rPr lang="pt-BR" sz="6000" dirty="0">
                <a:latin typeface="Verdana" panose="020B0604030504040204" pitchFamily="34" charset="0"/>
                <a:ea typeface="Verdana" panose="020B0604030504040204" pitchFamily="34" charset="0"/>
                <a:cs typeface="Verdana" panose="020B0604030504040204" pitchFamily="34" charset="0"/>
              </a:rPr>
              <a:t>     Entretanto, esse tipo de ação também pode ter natureza equivalente às </a:t>
            </a:r>
            <a:r>
              <a:rPr lang="pt-BR" sz="6000" dirty="0" err="1">
                <a:latin typeface="Verdana" panose="020B0604030504040204" pitchFamily="34" charset="0"/>
                <a:ea typeface="Verdana" panose="020B0604030504040204" pitchFamily="34" charset="0"/>
                <a:cs typeface="Verdana" panose="020B0604030504040204" pitchFamily="34" charset="0"/>
              </a:rPr>
              <a:t>ADIs</a:t>
            </a:r>
            <a:r>
              <a:rPr lang="pt-BR" sz="6000" dirty="0">
                <a:latin typeface="Verdana" panose="020B0604030504040204" pitchFamily="34" charset="0"/>
                <a:ea typeface="Verdana" panose="020B0604030504040204" pitchFamily="34" charset="0"/>
                <a:cs typeface="Verdana" panose="020B0604030504040204" pitchFamily="34" charset="0"/>
              </a:rPr>
              <a:t>, podendo questionar a constitucionalidade de uma norma perante a Constituição Federal, mas tal norma deve ser municipal ou anterior à Constituição vigente (no caso, anterior à de 1988). </a:t>
            </a:r>
          </a:p>
          <a:p>
            <a:pPr algn="just">
              <a:lnSpc>
                <a:spcPct val="170000"/>
              </a:lnSpc>
              <a:spcBef>
                <a:spcPts val="0"/>
              </a:spcBef>
              <a:buNone/>
            </a:pPr>
            <a:r>
              <a:rPr lang="pt-BR" sz="6000" dirty="0">
                <a:latin typeface="Verdana" panose="020B0604030504040204" pitchFamily="34" charset="0"/>
                <a:ea typeface="Verdana" panose="020B0604030504040204" pitchFamily="34" charset="0"/>
                <a:cs typeface="Verdana" panose="020B0604030504040204" pitchFamily="34" charset="0"/>
              </a:rPr>
              <a:t>     A ADPF é disciplinada pela Lei Federal nº 9.882/1999. Os legitimados para ajuizá-la são os mesmos da ADI. Não é cabível ADPF quando existir outro tipo de ação que possa ser proposto.</a:t>
            </a:r>
          </a:p>
          <a:p>
            <a:pPr algn="just">
              <a:lnSpc>
                <a:spcPct val="170000"/>
              </a:lnSpc>
              <a:spcBef>
                <a:spcPts val="0"/>
              </a:spcBef>
              <a:buNone/>
            </a:pPr>
            <a:r>
              <a:rPr lang="pt-BR" sz="2917" dirty="0">
                <a:latin typeface="Verdana" panose="020B0604030504040204" pitchFamily="34" charset="0"/>
                <a:ea typeface="Verdana" panose="020B0604030504040204" pitchFamily="34" charset="0"/>
                <a:cs typeface="Verdana" panose="020B0604030504040204" pitchFamily="34" charset="0"/>
              </a:rPr>
              <a:t/>
            </a:r>
            <a:br>
              <a:rPr lang="pt-BR" sz="2917" dirty="0">
                <a:latin typeface="Verdana" panose="020B0604030504040204" pitchFamily="34" charset="0"/>
                <a:ea typeface="Verdana" panose="020B0604030504040204" pitchFamily="34" charset="0"/>
                <a:cs typeface="Verdana" panose="020B0604030504040204" pitchFamily="34" charset="0"/>
              </a:rPr>
            </a:br>
            <a:endParaRPr lang="pt-BR" sz="2917"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m 3" descr="http://ts1.mm.bing.net/th?&amp;id=HN.607991615006443756&amp;w=300&amp;h=300&amp;c=0&amp;pid=1.9&amp;rs=0&amp;p=0"/>
          <p:cNvPicPr/>
          <p:nvPr/>
        </p:nvPicPr>
        <p:blipFill>
          <a:blip r:embed="rId2" cstate="print"/>
          <a:srcRect/>
          <a:stretch>
            <a:fillRect/>
          </a:stretch>
        </p:blipFill>
        <p:spPr bwMode="auto">
          <a:xfrm>
            <a:off x="7392313" y="0"/>
            <a:ext cx="1109700" cy="1357333"/>
          </a:xfrm>
          <a:prstGeom prst="rect">
            <a:avLst/>
          </a:prstGeom>
          <a:noFill/>
          <a:ln w="9525">
            <a:noFill/>
            <a:miter lim="800000"/>
            <a:headEnd/>
            <a:tailEnd/>
          </a:ln>
        </p:spPr>
      </p:pic>
      <p:sp>
        <p:nvSpPr>
          <p:cNvPr id="5" name="Título 1"/>
          <p:cNvSpPr txBox="1">
            <a:spLocks/>
          </p:cNvSpPr>
          <p:nvPr/>
        </p:nvSpPr>
        <p:spPr>
          <a:xfrm>
            <a:off x="911593" y="337220"/>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000" b="1" dirty="0">
                <a:ln w="11430"/>
                <a:solidFill>
                  <a:srgbClr val="C00000"/>
                </a:solidFill>
                <a:effectLst>
                  <a:outerShdw blurRad="50800" dist="39000" dir="5460000" algn="tl">
                    <a:srgbClr val="000000">
                      <a:alpha val="38000"/>
                    </a:srgbClr>
                  </a:outerShdw>
                </a:effectLst>
              </a:rPr>
              <a:t>Arguição de Descumprimento de </a:t>
            </a:r>
          </a:p>
          <a:p>
            <a:r>
              <a:rPr lang="pt-BR" sz="3000" b="1" dirty="0">
                <a:ln w="11430"/>
                <a:solidFill>
                  <a:srgbClr val="C00000"/>
                </a:solidFill>
                <a:effectLst>
                  <a:outerShdw blurRad="50800" dist="39000" dir="5460000" algn="tl">
                    <a:srgbClr val="000000">
                      <a:alpha val="38000"/>
                    </a:srgbClr>
                  </a:outerShdw>
                </a:effectLst>
              </a:rPr>
              <a:t>Preceito Fundamental </a:t>
            </a:r>
            <a:endParaRPr lang="pt-BR" sz="30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5089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911593" y="217207"/>
            <a:ext cx="6858000" cy="952500"/>
          </a:xfrm>
          <a:prstGeom prst="rect">
            <a:avLst/>
          </a:prstGeom>
        </p:spPr>
        <p:txBody>
          <a:bodyPr vert="horz" lIns="76200" tIns="38100" rIns="76200" bIns="3810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333" b="1" dirty="0">
                <a:ln w="11430"/>
                <a:solidFill>
                  <a:srgbClr val="C00000"/>
                </a:solidFill>
                <a:effectLst>
                  <a:outerShdw blurRad="50800" dist="39000" dir="5460000" algn="tl">
                    <a:srgbClr val="000000">
                      <a:alpha val="38000"/>
                    </a:srgbClr>
                  </a:outerShdw>
                </a:effectLst>
              </a:rPr>
              <a:t>Súmula Vinculante</a:t>
            </a:r>
            <a:endParaRPr lang="pt-BR" sz="3333" b="1" dirty="0">
              <a:ln w="11430"/>
              <a:solidFill>
                <a:srgbClr val="C00000"/>
              </a:solidFill>
              <a:effectLst>
                <a:outerShdw blurRad="50800" dist="39000" dir="5460000" algn="tl">
                  <a:srgbClr val="000000">
                    <a:alpha val="38000"/>
                  </a:srgbClr>
                </a:outerShdw>
              </a:effectLst>
            </a:endParaRPr>
          </a:p>
        </p:txBody>
      </p:sp>
      <p:sp>
        <p:nvSpPr>
          <p:cNvPr id="3" name="Espaço Reservado para Conteúdo 2"/>
          <p:cNvSpPr>
            <a:spLocks noGrp="1"/>
          </p:cNvSpPr>
          <p:nvPr>
            <p:ph idx="1"/>
          </p:nvPr>
        </p:nvSpPr>
        <p:spPr/>
        <p:txBody>
          <a:bodyPr>
            <a:normAutofit fontScale="85000" lnSpcReduction="20000"/>
          </a:bodyPr>
          <a:lstStyle/>
          <a:p>
            <a:pPr algn="just">
              <a:lnSpc>
                <a:spcPct val="150000"/>
              </a:lnSpc>
              <a:spcBef>
                <a:spcPts val="0"/>
              </a:spcBef>
              <a:buFont typeface="Wingdings" pitchFamily="2" charset="2"/>
              <a:buChar char="ü"/>
            </a:pPr>
            <a:r>
              <a:rPr lang="pt-BR" dirty="0" smtClean="0"/>
              <a:t>Definição dada pelo caput do artigo 103-A da Emenda Constitucional nº 45/2004.	</a:t>
            </a:r>
          </a:p>
          <a:p>
            <a:pPr algn="just">
              <a:lnSpc>
                <a:spcPct val="150000"/>
              </a:lnSpc>
              <a:spcBef>
                <a:spcPts val="0"/>
              </a:spcBef>
              <a:buFont typeface="Wingdings" pitchFamily="2" charset="2"/>
              <a:buChar char="ü"/>
            </a:pPr>
            <a:r>
              <a:rPr lang="pt-BR" dirty="0" smtClean="0"/>
              <a:t>Criada em 2004 com a Emenda Constitucional nº 45, a súmula vinculante é um mecanismo que obriga juízes de todos os tribunais a seguirem o entendimento adotado pelo STF sobre determinado assunto com jurisprudência consolidada. Com a decisão do STF, a súmula vinculante adquire força de lei e cria um vínculo jurídico, não podendo mais, portanto, ser contrariada.</a:t>
            </a:r>
            <a:endParaRPr lang="pt-BR" dirty="0"/>
          </a:p>
        </p:txBody>
      </p:sp>
      <p:pic>
        <p:nvPicPr>
          <p:cNvPr id="5" name="Imagem 4" descr="http://ts1.mm.bing.net/th?&amp;id=HN.607991615006443756&amp;w=300&amp;h=300&amp;c=0&amp;pid=1.9&amp;rs=0&amp;p=0"/>
          <p:cNvPicPr/>
          <p:nvPr/>
        </p:nvPicPr>
        <p:blipFill>
          <a:blip r:embed="rId2" cstate="print"/>
          <a:srcRect/>
          <a:stretch>
            <a:fillRect/>
          </a:stretch>
        </p:blipFill>
        <p:spPr bwMode="auto">
          <a:xfrm>
            <a:off x="7272300" y="0"/>
            <a:ext cx="1109700" cy="1357333"/>
          </a:xfrm>
          <a:prstGeom prst="rect">
            <a:avLst/>
          </a:prstGeom>
          <a:noFill/>
          <a:ln w="9525">
            <a:noFill/>
            <a:miter lim="800000"/>
            <a:headEnd/>
            <a:tailEnd/>
          </a:ln>
        </p:spPr>
      </p:pic>
    </p:spTree>
    <p:extLst>
      <p:ext uri="{BB962C8B-B14F-4D97-AF65-F5344CB8AC3E}">
        <p14:creationId xmlns:p14="http://schemas.microsoft.com/office/powerpoint/2010/main" val="423078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1835</TotalTime>
  <Words>2738</Words>
  <Application>Microsoft Office PowerPoint</Application>
  <PresentationFormat>Apresentação na tela (16:10)</PresentationFormat>
  <Paragraphs>231</Paragraphs>
  <Slides>47</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47</vt:i4>
      </vt:variant>
    </vt:vector>
  </HeadingPairs>
  <TitlesOfParts>
    <vt:vector size="52" baseType="lpstr">
      <vt:lpstr>Arial</vt:lpstr>
      <vt:lpstr>Calibri</vt:lpstr>
      <vt:lpstr>Verdana</vt:lpstr>
      <vt:lpstr>Wingdings</vt:lpstr>
      <vt:lpstr>Tema do Office</vt:lpstr>
      <vt:lpstr>COMISSÃO PERMANENTE  DE ACOMPANHAMENTO DE  AÇÕES JUDICIAIS RELEVANTES  AOS RPPS´S - COPAJURE</vt:lpstr>
      <vt:lpstr>O GT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GRUPO DE TRABALHO</dc:title>
  <dc:creator>alprevidencia</dc:creator>
  <cp:lastModifiedBy>DVSNB-01</cp:lastModifiedBy>
  <cp:revision>178</cp:revision>
  <dcterms:created xsi:type="dcterms:W3CDTF">2014-07-28T15:08:55Z</dcterms:created>
  <dcterms:modified xsi:type="dcterms:W3CDTF">2015-06-18T17:25:24Z</dcterms:modified>
</cp:coreProperties>
</file>